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84" r:id="rId1"/>
  </p:sldMasterIdLst>
  <p:sldIdLst>
    <p:sldId id="256" r:id="rId2"/>
    <p:sldId id="257" r:id="rId3"/>
  </p:sldIdLst>
  <p:sldSz cx="10972800" cy="64008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89051"/>
    <a:srgbClr val="E40806"/>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207"/>
    <p:restoredTop sz="94607"/>
  </p:normalViewPr>
  <p:slideViewPr>
    <p:cSldViewPr snapToGrid="0" snapToObjects="1">
      <p:cViewPr varScale="1">
        <p:scale>
          <a:sx n="128" d="100"/>
          <a:sy n="128" d="100"/>
        </p:scale>
        <p:origin x="832" y="16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371600" y="1047539"/>
            <a:ext cx="8229600" cy="2228427"/>
          </a:xfrm>
        </p:spPr>
        <p:txBody>
          <a:bodyPr anchor="b"/>
          <a:lstStyle>
            <a:lvl1pPr algn="ctr">
              <a:defRPr sz="5400"/>
            </a:lvl1pPr>
          </a:lstStyle>
          <a:p>
            <a:r>
              <a:rPr lang="en-US"/>
              <a:t>Click to edit Master title style</a:t>
            </a:r>
            <a:endParaRPr lang="en-US" dirty="0"/>
          </a:p>
        </p:txBody>
      </p:sp>
      <p:sp>
        <p:nvSpPr>
          <p:cNvPr id="3" name="Subtitle 2"/>
          <p:cNvSpPr>
            <a:spLocks noGrp="1"/>
          </p:cNvSpPr>
          <p:nvPr>
            <p:ph type="subTitle" idx="1"/>
          </p:nvPr>
        </p:nvSpPr>
        <p:spPr>
          <a:xfrm>
            <a:off x="1371600" y="3361902"/>
            <a:ext cx="8229600" cy="1545378"/>
          </a:xfrm>
        </p:spPr>
        <p:txBody>
          <a:bodyPr/>
          <a:lstStyle>
            <a:lvl1pPr marL="0" indent="0" algn="ctr">
              <a:buNone/>
              <a:defRPr sz="2160"/>
            </a:lvl1pPr>
            <a:lvl2pPr marL="411480" indent="0" algn="ctr">
              <a:buNone/>
              <a:defRPr sz="1800"/>
            </a:lvl2pPr>
            <a:lvl3pPr marL="822960" indent="0" algn="ctr">
              <a:buNone/>
              <a:defRPr sz="1620"/>
            </a:lvl3pPr>
            <a:lvl4pPr marL="1234440" indent="0" algn="ctr">
              <a:buNone/>
              <a:defRPr sz="1440"/>
            </a:lvl4pPr>
            <a:lvl5pPr marL="1645920" indent="0" algn="ctr">
              <a:buNone/>
              <a:defRPr sz="1440"/>
            </a:lvl5pPr>
            <a:lvl6pPr marL="2057400" indent="0" algn="ctr">
              <a:buNone/>
              <a:defRPr sz="1440"/>
            </a:lvl6pPr>
            <a:lvl7pPr marL="2468880" indent="0" algn="ctr">
              <a:buNone/>
              <a:defRPr sz="1440"/>
            </a:lvl7pPr>
            <a:lvl8pPr marL="2880360" indent="0" algn="ctr">
              <a:buNone/>
              <a:defRPr sz="1440"/>
            </a:lvl8pPr>
            <a:lvl9pPr marL="3291840" indent="0" algn="ctr">
              <a:buNone/>
              <a:defRPr sz="144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DD6D9246-4FED-8E4D-BC9B-CDD794F2A5B7}" type="datetimeFigureOut">
              <a:rPr lang="en-US" smtClean="0"/>
              <a:t>1/12/21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E73C2A6-7454-8A4A-AC32-62516CD07BC5}" type="slidenum">
              <a:rPr lang="en-US" smtClean="0"/>
              <a:t>‹#›</a:t>
            </a:fld>
            <a:endParaRPr lang="en-US"/>
          </a:p>
        </p:txBody>
      </p:sp>
    </p:spTree>
    <p:extLst>
      <p:ext uri="{BB962C8B-B14F-4D97-AF65-F5344CB8AC3E}">
        <p14:creationId xmlns:p14="http://schemas.microsoft.com/office/powerpoint/2010/main" val="38967541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D6D9246-4FED-8E4D-BC9B-CDD794F2A5B7}" type="datetimeFigureOut">
              <a:rPr lang="en-US" smtClean="0"/>
              <a:t>1/12/21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E73C2A6-7454-8A4A-AC32-62516CD07BC5}" type="slidenum">
              <a:rPr lang="en-US" smtClean="0"/>
              <a:t>‹#›</a:t>
            </a:fld>
            <a:endParaRPr lang="en-US"/>
          </a:p>
        </p:txBody>
      </p:sp>
    </p:spTree>
    <p:extLst>
      <p:ext uri="{BB962C8B-B14F-4D97-AF65-F5344CB8AC3E}">
        <p14:creationId xmlns:p14="http://schemas.microsoft.com/office/powerpoint/2010/main" val="202131219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852410" y="340783"/>
            <a:ext cx="2366010" cy="5424382"/>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754380" y="340783"/>
            <a:ext cx="6960870" cy="5424382"/>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D6D9246-4FED-8E4D-BC9B-CDD794F2A5B7}" type="datetimeFigureOut">
              <a:rPr lang="en-US" smtClean="0"/>
              <a:t>1/12/21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E73C2A6-7454-8A4A-AC32-62516CD07BC5}" type="slidenum">
              <a:rPr lang="en-US" smtClean="0"/>
              <a:t>‹#›</a:t>
            </a:fld>
            <a:endParaRPr lang="en-US"/>
          </a:p>
        </p:txBody>
      </p:sp>
    </p:spTree>
    <p:extLst>
      <p:ext uri="{BB962C8B-B14F-4D97-AF65-F5344CB8AC3E}">
        <p14:creationId xmlns:p14="http://schemas.microsoft.com/office/powerpoint/2010/main" val="38737231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D6D9246-4FED-8E4D-BC9B-CDD794F2A5B7}" type="datetimeFigureOut">
              <a:rPr lang="en-US" smtClean="0"/>
              <a:t>1/12/21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E73C2A6-7454-8A4A-AC32-62516CD07BC5}" type="slidenum">
              <a:rPr lang="en-US" smtClean="0"/>
              <a:t>‹#›</a:t>
            </a:fld>
            <a:endParaRPr lang="en-US"/>
          </a:p>
        </p:txBody>
      </p:sp>
    </p:spTree>
    <p:extLst>
      <p:ext uri="{BB962C8B-B14F-4D97-AF65-F5344CB8AC3E}">
        <p14:creationId xmlns:p14="http://schemas.microsoft.com/office/powerpoint/2010/main" val="239288466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48665" y="1595756"/>
            <a:ext cx="9464040" cy="2662555"/>
          </a:xfrm>
        </p:spPr>
        <p:txBody>
          <a:bodyPr anchor="b"/>
          <a:lstStyle>
            <a:lvl1pPr>
              <a:defRPr sz="5400"/>
            </a:lvl1pPr>
          </a:lstStyle>
          <a:p>
            <a:r>
              <a:rPr lang="en-US"/>
              <a:t>Click to edit Master title style</a:t>
            </a:r>
            <a:endParaRPr lang="en-US" dirty="0"/>
          </a:p>
        </p:txBody>
      </p:sp>
      <p:sp>
        <p:nvSpPr>
          <p:cNvPr id="3" name="Text Placeholder 2"/>
          <p:cNvSpPr>
            <a:spLocks noGrp="1"/>
          </p:cNvSpPr>
          <p:nvPr>
            <p:ph type="body" idx="1"/>
          </p:nvPr>
        </p:nvSpPr>
        <p:spPr>
          <a:xfrm>
            <a:off x="748665" y="4283499"/>
            <a:ext cx="9464040" cy="1400175"/>
          </a:xfrm>
        </p:spPr>
        <p:txBody>
          <a:bodyPr/>
          <a:lstStyle>
            <a:lvl1pPr marL="0" indent="0">
              <a:buNone/>
              <a:defRPr sz="2160">
                <a:solidFill>
                  <a:schemeClr val="tx1">
                    <a:tint val="75000"/>
                  </a:schemeClr>
                </a:solidFill>
              </a:defRPr>
            </a:lvl1pPr>
            <a:lvl2pPr marL="411480" indent="0">
              <a:buNone/>
              <a:defRPr sz="1800">
                <a:solidFill>
                  <a:schemeClr val="tx1">
                    <a:tint val="75000"/>
                  </a:schemeClr>
                </a:solidFill>
              </a:defRPr>
            </a:lvl2pPr>
            <a:lvl3pPr marL="822960" indent="0">
              <a:buNone/>
              <a:defRPr sz="1620">
                <a:solidFill>
                  <a:schemeClr val="tx1">
                    <a:tint val="75000"/>
                  </a:schemeClr>
                </a:solidFill>
              </a:defRPr>
            </a:lvl3pPr>
            <a:lvl4pPr marL="1234440" indent="0">
              <a:buNone/>
              <a:defRPr sz="1440">
                <a:solidFill>
                  <a:schemeClr val="tx1">
                    <a:tint val="75000"/>
                  </a:schemeClr>
                </a:solidFill>
              </a:defRPr>
            </a:lvl4pPr>
            <a:lvl5pPr marL="1645920" indent="0">
              <a:buNone/>
              <a:defRPr sz="1440">
                <a:solidFill>
                  <a:schemeClr val="tx1">
                    <a:tint val="75000"/>
                  </a:schemeClr>
                </a:solidFill>
              </a:defRPr>
            </a:lvl5pPr>
            <a:lvl6pPr marL="2057400" indent="0">
              <a:buNone/>
              <a:defRPr sz="1440">
                <a:solidFill>
                  <a:schemeClr val="tx1">
                    <a:tint val="75000"/>
                  </a:schemeClr>
                </a:solidFill>
              </a:defRPr>
            </a:lvl6pPr>
            <a:lvl7pPr marL="2468880" indent="0">
              <a:buNone/>
              <a:defRPr sz="1440">
                <a:solidFill>
                  <a:schemeClr val="tx1">
                    <a:tint val="75000"/>
                  </a:schemeClr>
                </a:solidFill>
              </a:defRPr>
            </a:lvl7pPr>
            <a:lvl8pPr marL="2880360" indent="0">
              <a:buNone/>
              <a:defRPr sz="1440">
                <a:solidFill>
                  <a:schemeClr val="tx1">
                    <a:tint val="75000"/>
                  </a:schemeClr>
                </a:solidFill>
              </a:defRPr>
            </a:lvl8pPr>
            <a:lvl9pPr marL="3291840" indent="0">
              <a:buNone/>
              <a:defRPr sz="144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DD6D9246-4FED-8E4D-BC9B-CDD794F2A5B7}" type="datetimeFigureOut">
              <a:rPr lang="en-US" smtClean="0"/>
              <a:t>1/12/21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E73C2A6-7454-8A4A-AC32-62516CD07BC5}" type="slidenum">
              <a:rPr lang="en-US" smtClean="0"/>
              <a:t>‹#›</a:t>
            </a:fld>
            <a:endParaRPr lang="en-US"/>
          </a:p>
        </p:txBody>
      </p:sp>
    </p:spTree>
    <p:extLst>
      <p:ext uri="{BB962C8B-B14F-4D97-AF65-F5344CB8AC3E}">
        <p14:creationId xmlns:p14="http://schemas.microsoft.com/office/powerpoint/2010/main" val="3951959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754380" y="1703917"/>
            <a:ext cx="4663440" cy="4061249"/>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554980" y="1703917"/>
            <a:ext cx="4663440" cy="4061249"/>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DD6D9246-4FED-8E4D-BC9B-CDD794F2A5B7}" type="datetimeFigureOut">
              <a:rPr lang="en-US" smtClean="0"/>
              <a:t>1/12/21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E73C2A6-7454-8A4A-AC32-62516CD07BC5}" type="slidenum">
              <a:rPr lang="en-US" smtClean="0"/>
              <a:t>‹#›</a:t>
            </a:fld>
            <a:endParaRPr lang="en-US"/>
          </a:p>
        </p:txBody>
      </p:sp>
    </p:spTree>
    <p:extLst>
      <p:ext uri="{BB962C8B-B14F-4D97-AF65-F5344CB8AC3E}">
        <p14:creationId xmlns:p14="http://schemas.microsoft.com/office/powerpoint/2010/main" val="18409454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755809" y="340784"/>
            <a:ext cx="9464040" cy="1237192"/>
          </a:xfrm>
        </p:spPr>
        <p:txBody>
          <a:bodyPr/>
          <a:lstStyle/>
          <a:p>
            <a:r>
              <a:rPr lang="en-US"/>
              <a:t>Click to edit Master title style</a:t>
            </a:r>
            <a:endParaRPr lang="en-US" dirty="0"/>
          </a:p>
        </p:txBody>
      </p:sp>
      <p:sp>
        <p:nvSpPr>
          <p:cNvPr id="3" name="Text Placeholder 2"/>
          <p:cNvSpPr>
            <a:spLocks noGrp="1"/>
          </p:cNvSpPr>
          <p:nvPr>
            <p:ph type="body" idx="1"/>
          </p:nvPr>
        </p:nvSpPr>
        <p:spPr>
          <a:xfrm>
            <a:off x="755810" y="1569085"/>
            <a:ext cx="4642008" cy="768985"/>
          </a:xfrm>
        </p:spPr>
        <p:txBody>
          <a:bodyPr anchor="b"/>
          <a:lstStyle>
            <a:lvl1pPr marL="0" indent="0">
              <a:buNone/>
              <a:defRPr sz="2160" b="1"/>
            </a:lvl1pPr>
            <a:lvl2pPr marL="411480" indent="0">
              <a:buNone/>
              <a:defRPr sz="1800" b="1"/>
            </a:lvl2pPr>
            <a:lvl3pPr marL="822960" indent="0">
              <a:buNone/>
              <a:defRPr sz="1620" b="1"/>
            </a:lvl3pPr>
            <a:lvl4pPr marL="1234440" indent="0">
              <a:buNone/>
              <a:defRPr sz="1440" b="1"/>
            </a:lvl4pPr>
            <a:lvl5pPr marL="1645920" indent="0">
              <a:buNone/>
              <a:defRPr sz="1440" b="1"/>
            </a:lvl5pPr>
            <a:lvl6pPr marL="2057400" indent="0">
              <a:buNone/>
              <a:defRPr sz="1440" b="1"/>
            </a:lvl6pPr>
            <a:lvl7pPr marL="2468880" indent="0">
              <a:buNone/>
              <a:defRPr sz="1440" b="1"/>
            </a:lvl7pPr>
            <a:lvl8pPr marL="2880360" indent="0">
              <a:buNone/>
              <a:defRPr sz="1440" b="1"/>
            </a:lvl8pPr>
            <a:lvl9pPr marL="3291840" indent="0">
              <a:buNone/>
              <a:defRPr sz="1440" b="1"/>
            </a:lvl9pPr>
          </a:lstStyle>
          <a:p>
            <a:pPr lvl="0"/>
            <a:r>
              <a:rPr lang="en-US"/>
              <a:t>Edit Master text styles</a:t>
            </a:r>
          </a:p>
        </p:txBody>
      </p:sp>
      <p:sp>
        <p:nvSpPr>
          <p:cNvPr id="4" name="Content Placeholder 3"/>
          <p:cNvSpPr>
            <a:spLocks noGrp="1"/>
          </p:cNvSpPr>
          <p:nvPr>
            <p:ph sz="half" idx="2"/>
          </p:nvPr>
        </p:nvSpPr>
        <p:spPr>
          <a:xfrm>
            <a:off x="755810" y="2338070"/>
            <a:ext cx="4642008" cy="3438949"/>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5554980" y="1569085"/>
            <a:ext cx="4664869" cy="768985"/>
          </a:xfrm>
        </p:spPr>
        <p:txBody>
          <a:bodyPr anchor="b"/>
          <a:lstStyle>
            <a:lvl1pPr marL="0" indent="0">
              <a:buNone/>
              <a:defRPr sz="2160" b="1"/>
            </a:lvl1pPr>
            <a:lvl2pPr marL="411480" indent="0">
              <a:buNone/>
              <a:defRPr sz="1800" b="1"/>
            </a:lvl2pPr>
            <a:lvl3pPr marL="822960" indent="0">
              <a:buNone/>
              <a:defRPr sz="1620" b="1"/>
            </a:lvl3pPr>
            <a:lvl4pPr marL="1234440" indent="0">
              <a:buNone/>
              <a:defRPr sz="1440" b="1"/>
            </a:lvl4pPr>
            <a:lvl5pPr marL="1645920" indent="0">
              <a:buNone/>
              <a:defRPr sz="1440" b="1"/>
            </a:lvl5pPr>
            <a:lvl6pPr marL="2057400" indent="0">
              <a:buNone/>
              <a:defRPr sz="1440" b="1"/>
            </a:lvl6pPr>
            <a:lvl7pPr marL="2468880" indent="0">
              <a:buNone/>
              <a:defRPr sz="1440" b="1"/>
            </a:lvl7pPr>
            <a:lvl8pPr marL="2880360" indent="0">
              <a:buNone/>
              <a:defRPr sz="1440" b="1"/>
            </a:lvl8pPr>
            <a:lvl9pPr marL="3291840" indent="0">
              <a:buNone/>
              <a:defRPr sz="1440" b="1"/>
            </a:lvl9pPr>
          </a:lstStyle>
          <a:p>
            <a:pPr lvl="0"/>
            <a:r>
              <a:rPr lang="en-US"/>
              <a:t>Edit Master text styles</a:t>
            </a:r>
          </a:p>
        </p:txBody>
      </p:sp>
      <p:sp>
        <p:nvSpPr>
          <p:cNvPr id="6" name="Content Placeholder 5"/>
          <p:cNvSpPr>
            <a:spLocks noGrp="1"/>
          </p:cNvSpPr>
          <p:nvPr>
            <p:ph sz="quarter" idx="4"/>
          </p:nvPr>
        </p:nvSpPr>
        <p:spPr>
          <a:xfrm>
            <a:off x="5554980" y="2338070"/>
            <a:ext cx="4664869" cy="3438949"/>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DD6D9246-4FED-8E4D-BC9B-CDD794F2A5B7}" type="datetimeFigureOut">
              <a:rPr lang="en-US" smtClean="0"/>
              <a:t>1/12/21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E73C2A6-7454-8A4A-AC32-62516CD07BC5}" type="slidenum">
              <a:rPr lang="en-US" smtClean="0"/>
              <a:t>‹#›</a:t>
            </a:fld>
            <a:endParaRPr lang="en-US"/>
          </a:p>
        </p:txBody>
      </p:sp>
    </p:spTree>
    <p:extLst>
      <p:ext uri="{BB962C8B-B14F-4D97-AF65-F5344CB8AC3E}">
        <p14:creationId xmlns:p14="http://schemas.microsoft.com/office/powerpoint/2010/main" val="307594047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DD6D9246-4FED-8E4D-BC9B-CDD794F2A5B7}" type="datetimeFigureOut">
              <a:rPr lang="en-US" smtClean="0"/>
              <a:t>1/12/21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E73C2A6-7454-8A4A-AC32-62516CD07BC5}" type="slidenum">
              <a:rPr lang="en-US" smtClean="0"/>
              <a:t>‹#›</a:t>
            </a:fld>
            <a:endParaRPr lang="en-US"/>
          </a:p>
        </p:txBody>
      </p:sp>
    </p:spTree>
    <p:extLst>
      <p:ext uri="{BB962C8B-B14F-4D97-AF65-F5344CB8AC3E}">
        <p14:creationId xmlns:p14="http://schemas.microsoft.com/office/powerpoint/2010/main" val="79421566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D6D9246-4FED-8E4D-BC9B-CDD794F2A5B7}" type="datetimeFigureOut">
              <a:rPr lang="en-US" smtClean="0"/>
              <a:t>1/12/21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E73C2A6-7454-8A4A-AC32-62516CD07BC5}" type="slidenum">
              <a:rPr lang="en-US" smtClean="0"/>
              <a:t>‹#›</a:t>
            </a:fld>
            <a:endParaRPr lang="en-US"/>
          </a:p>
        </p:txBody>
      </p:sp>
    </p:spTree>
    <p:extLst>
      <p:ext uri="{BB962C8B-B14F-4D97-AF65-F5344CB8AC3E}">
        <p14:creationId xmlns:p14="http://schemas.microsoft.com/office/powerpoint/2010/main" val="47166601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55810" y="426720"/>
            <a:ext cx="3539013" cy="1493520"/>
          </a:xfrm>
        </p:spPr>
        <p:txBody>
          <a:bodyPr anchor="b"/>
          <a:lstStyle>
            <a:lvl1pPr>
              <a:defRPr sz="2880"/>
            </a:lvl1pPr>
          </a:lstStyle>
          <a:p>
            <a:r>
              <a:rPr lang="en-US"/>
              <a:t>Click to edit Master title style</a:t>
            </a:r>
            <a:endParaRPr lang="en-US" dirty="0"/>
          </a:p>
        </p:txBody>
      </p:sp>
      <p:sp>
        <p:nvSpPr>
          <p:cNvPr id="3" name="Content Placeholder 2"/>
          <p:cNvSpPr>
            <a:spLocks noGrp="1"/>
          </p:cNvSpPr>
          <p:nvPr>
            <p:ph idx="1"/>
          </p:nvPr>
        </p:nvSpPr>
        <p:spPr>
          <a:xfrm>
            <a:off x="4664869" y="921597"/>
            <a:ext cx="5554980" cy="4548717"/>
          </a:xfrm>
        </p:spPr>
        <p:txBody>
          <a:bodyPr/>
          <a:lstStyle>
            <a:lvl1pPr>
              <a:defRPr sz="2880"/>
            </a:lvl1pPr>
            <a:lvl2pPr>
              <a:defRPr sz="2520"/>
            </a:lvl2pPr>
            <a:lvl3pPr>
              <a:defRPr sz="2160"/>
            </a:lvl3pPr>
            <a:lvl4pPr>
              <a:defRPr sz="1800"/>
            </a:lvl4pPr>
            <a:lvl5pPr>
              <a:defRPr sz="1800"/>
            </a:lvl5pPr>
            <a:lvl6pPr>
              <a:defRPr sz="1800"/>
            </a:lvl6pPr>
            <a:lvl7pPr>
              <a:defRPr sz="1800"/>
            </a:lvl7pPr>
            <a:lvl8pPr>
              <a:defRPr sz="1800"/>
            </a:lvl8pPr>
            <a:lvl9pPr>
              <a:defRPr sz="18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755810" y="1920240"/>
            <a:ext cx="3539013" cy="3557482"/>
          </a:xfrm>
        </p:spPr>
        <p:txBody>
          <a:bodyPr/>
          <a:lstStyle>
            <a:lvl1pPr marL="0" indent="0">
              <a:buNone/>
              <a:defRPr sz="1440"/>
            </a:lvl1pPr>
            <a:lvl2pPr marL="411480" indent="0">
              <a:buNone/>
              <a:defRPr sz="1260"/>
            </a:lvl2pPr>
            <a:lvl3pPr marL="822960" indent="0">
              <a:buNone/>
              <a:defRPr sz="1080"/>
            </a:lvl3pPr>
            <a:lvl4pPr marL="1234440" indent="0">
              <a:buNone/>
              <a:defRPr sz="900"/>
            </a:lvl4pPr>
            <a:lvl5pPr marL="1645920" indent="0">
              <a:buNone/>
              <a:defRPr sz="900"/>
            </a:lvl5pPr>
            <a:lvl6pPr marL="2057400" indent="0">
              <a:buNone/>
              <a:defRPr sz="900"/>
            </a:lvl6pPr>
            <a:lvl7pPr marL="2468880" indent="0">
              <a:buNone/>
              <a:defRPr sz="900"/>
            </a:lvl7pPr>
            <a:lvl8pPr marL="2880360" indent="0">
              <a:buNone/>
              <a:defRPr sz="900"/>
            </a:lvl8pPr>
            <a:lvl9pPr marL="329184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DD6D9246-4FED-8E4D-BC9B-CDD794F2A5B7}" type="datetimeFigureOut">
              <a:rPr lang="en-US" smtClean="0"/>
              <a:t>1/12/21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E73C2A6-7454-8A4A-AC32-62516CD07BC5}" type="slidenum">
              <a:rPr lang="en-US" smtClean="0"/>
              <a:t>‹#›</a:t>
            </a:fld>
            <a:endParaRPr lang="en-US"/>
          </a:p>
        </p:txBody>
      </p:sp>
    </p:spTree>
    <p:extLst>
      <p:ext uri="{BB962C8B-B14F-4D97-AF65-F5344CB8AC3E}">
        <p14:creationId xmlns:p14="http://schemas.microsoft.com/office/powerpoint/2010/main" val="34345268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55810" y="426720"/>
            <a:ext cx="3539013" cy="1493520"/>
          </a:xfrm>
        </p:spPr>
        <p:txBody>
          <a:bodyPr anchor="b"/>
          <a:lstStyle>
            <a:lvl1pPr>
              <a:defRPr sz="2880"/>
            </a:lvl1pPr>
          </a:lstStyle>
          <a:p>
            <a:r>
              <a:rPr lang="en-US"/>
              <a:t>Click to edit Master title style</a:t>
            </a:r>
            <a:endParaRPr lang="en-US" dirty="0"/>
          </a:p>
        </p:txBody>
      </p:sp>
      <p:sp>
        <p:nvSpPr>
          <p:cNvPr id="3" name="Picture Placeholder 2"/>
          <p:cNvSpPr>
            <a:spLocks noGrp="1" noChangeAspect="1"/>
          </p:cNvSpPr>
          <p:nvPr>
            <p:ph type="pic" idx="1"/>
          </p:nvPr>
        </p:nvSpPr>
        <p:spPr>
          <a:xfrm>
            <a:off x="4664869" y="921597"/>
            <a:ext cx="5554980" cy="4548717"/>
          </a:xfrm>
        </p:spPr>
        <p:txBody>
          <a:bodyPr anchor="t"/>
          <a:lstStyle>
            <a:lvl1pPr marL="0" indent="0">
              <a:buNone/>
              <a:defRPr sz="2880"/>
            </a:lvl1pPr>
            <a:lvl2pPr marL="411480" indent="0">
              <a:buNone/>
              <a:defRPr sz="2520"/>
            </a:lvl2pPr>
            <a:lvl3pPr marL="822960" indent="0">
              <a:buNone/>
              <a:defRPr sz="2160"/>
            </a:lvl3pPr>
            <a:lvl4pPr marL="1234440" indent="0">
              <a:buNone/>
              <a:defRPr sz="1800"/>
            </a:lvl4pPr>
            <a:lvl5pPr marL="1645920" indent="0">
              <a:buNone/>
              <a:defRPr sz="1800"/>
            </a:lvl5pPr>
            <a:lvl6pPr marL="2057400" indent="0">
              <a:buNone/>
              <a:defRPr sz="1800"/>
            </a:lvl6pPr>
            <a:lvl7pPr marL="2468880" indent="0">
              <a:buNone/>
              <a:defRPr sz="1800"/>
            </a:lvl7pPr>
            <a:lvl8pPr marL="2880360" indent="0">
              <a:buNone/>
              <a:defRPr sz="1800"/>
            </a:lvl8pPr>
            <a:lvl9pPr marL="3291840" indent="0">
              <a:buNone/>
              <a:defRPr sz="1800"/>
            </a:lvl9pPr>
          </a:lstStyle>
          <a:p>
            <a:r>
              <a:rPr lang="en-US"/>
              <a:t>Click icon to add picture</a:t>
            </a:r>
            <a:endParaRPr lang="en-US" dirty="0"/>
          </a:p>
        </p:txBody>
      </p:sp>
      <p:sp>
        <p:nvSpPr>
          <p:cNvPr id="4" name="Text Placeholder 3"/>
          <p:cNvSpPr>
            <a:spLocks noGrp="1"/>
          </p:cNvSpPr>
          <p:nvPr>
            <p:ph type="body" sz="half" idx="2"/>
          </p:nvPr>
        </p:nvSpPr>
        <p:spPr>
          <a:xfrm>
            <a:off x="755810" y="1920240"/>
            <a:ext cx="3539013" cy="3557482"/>
          </a:xfrm>
        </p:spPr>
        <p:txBody>
          <a:bodyPr/>
          <a:lstStyle>
            <a:lvl1pPr marL="0" indent="0">
              <a:buNone/>
              <a:defRPr sz="1440"/>
            </a:lvl1pPr>
            <a:lvl2pPr marL="411480" indent="0">
              <a:buNone/>
              <a:defRPr sz="1260"/>
            </a:lvl2pPr>
            <a:lvl3pPr marL="822960" indent="0">
              <a:buNone/>
              <a:defRPr sz="1080"/>
            </a:lvl3pPr>
            <a:lvl4pPr marL="1234440" indent="0">
              <a:buNone/>
              <a:defRPr sz="900"/>
            </a:lvl4pPr>
            <a:lvl5pPr marL="1645920" indent="0">
              <a:buNone/>
              <a:defRPr sz="900"/>
            </a:lvl5pPr>
            <a:lvl6pPr marL="2057400" indent="0">
              <a:buNone/>
              <a:defRPr sz="900"/>
            </a:lvl6pPr>
            <a:lvl7pPr marL="2468880" indent="0">
              <a:buNone/>
              <a:defRPr sz="900"/>
            </a:lvl7pPr>
            <a:lvl8pPr marL="2880360" indent="0">
              <a:buNone/>
              <a:defRPr sz="900"/>
            </a:lvl8pPr>
            <a:lvl9pPr marL="329184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DD6D9246-4FED-8E4D-BC9B-CDD794F2A5B7}" type="datetimeFigureOut">
              <a:rPr lang="en-US" smtClean="0"/>
              <a:t>1/12/21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E73C2A6-7454-8A4A-AC32-62516CD07BC5}" type="slidenum">
              <a:rPr lang="en-US" smtClean="0"/>
              <a:t>‹#›</a:t>
            </a:fld>
            <a:endParaRPr lang="en-US"/>
          </a:p>
        </p:txBody>
      </p:sp>
    </p:spTree>
    <p:extLst>
      <p:ext uri="{BB962C8B-B14F-4D97-AF65-F5344CB8AC3E}">
        <p14:creationId xmlns:p14="http://schemas.microsoft.com/office/powerpoint/2010/main" val="194956388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754380" y="340784"/>
            <a:ext cx="9464040" cy="1237192"/>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754380" y="1703917"/>
            <a:ext cx="9464040" cy="4061249"/>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54380" y="5932594"/>
            <a:ext cx="2468880" cy="340783"/>
          </a:xfrm>
          <a:prstGeom prst="rect">
            <a:avLst/>
          </a:prstGeom>
        </p:spPr>
        <p:txBody>
          <a:bodyPr vert="horz" lIns="91440" tIns="45720" rIns="91440" bIns="45720" rtlCol="0" anchor="ctr"/>
          <a:lstStyle>
            <a:lvl1pPr algn="l">
              <a:defRPr sz="1080">
                <a:solidFill>
                  <a:schemeClr val="tx1">
                    <a:tint val="75000"/>
                  </a:schemeClr>
                </a:solidFill>
              </a:defRPr>
            </a:lvl1pPr>
          </a:lstStyle>
          <a:p>
            <a:fld id="{DD6D9246-4FED-8E4D-BC9B-CDD794F2A5B7}" type="datetimeFigureOut">
              <a:rPr lang="en-US" smtClean="0"/>
              <a:t>1/12/21</a:t>
            </a:fld>
            <a:endParaRPr lang="en-US"/>
          </a:p>
        </p:txBody>
      </p:sp>
      <p:sp>
        <p:nvSpPr>
          <p:cNvPr id="5" name="Footer Placeholder 4"/>
          <p:cNvSpPr>
            <a:spLocks noGrp="1"/>
          </p:cNvSpPr>
          <p:nvPr>
            <p:ph type="ftr" sz="quarter" idx="3"/>
          </p:nvPr>
        </p:nvSpPr>
        <p:spPr>
          <a:xfrm>
            <a:off x="3634740" y="5932594"/>
            <a:ext cx="3703320" cy="340783"/>
          </a:xfrm>
          <a:prstGeom prst="rect">
            <a:avLst/>
          </a:prstGeom>
        </p:spPr>
        <p:txBody>
          <a:bodyPr vert="horz" lIns="91440" tIns="45720" rIns="91440" bIns="45720" rtlCol="0" anchor="ctr"/>
          <a:lstStyle>
            <a:lvl1pPr algn="ctr">
              <a:defRPr sz="108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7749540" y="5932594"/>
            <a:ext cx="2468880" cy="340783"/>
          </a:xfrm>
          <a:prstGeom prst="rect">
            <a:avLst/>
          </a:prstGeom>
        </p:spPr>
        <p:txBody>
          <a:bodyPr vert="horz" lIns="91440" tIns="45720" rIns="91440" bIns="45720" rtlCol="0" anchor="ctr"/>
          <a:lstStyle>
            <a:lvl1pPr algn="r">
              <a:defRPr sz="1080">
                <a:solidFill>
                  <a:schemeClr val="tx1">
                    <a:tint val="75000"/>
                  </a:schemeClr>
                </a:solidFill>
              </a:defRPr>
            </a:lvl1pPr>
          </a:lstStyle>
          <a:p>
            <a:fld id="{7E73C2A6-7454-8A4A-AC32-62516CD07BC5}" type="slidenum">
              <a:rPr lang="en-US" smtClean="0"/>
              <a:t>‹#›</a:t>
            </a:fld>
            <a:endParaRPr lang="en-US"/>
          </a:p>
        </p:txBody>
      </p:sp>
    </p:spTree>
    <p:extLst>
      <p:ext uri="{BB962C8B-B14F-4D97-AF65-F5344CB8AC3E}">
        <p14:creationId xmlns:p14="http://schemas.microsoft.com/office/powerpoint/2010/main" val="2108618507"/>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822960" rtl="0" eaLnBrk="1" latinLnBrk="0" hangingPunct="1">
        <a:lnSpc>
          <a:spcPct val="90000"/>
        </a:lnSpc>
        <a:spcBef>
          <a:spcPct val="0"/>
        </a:spcBef>
        <a:buNone/>
        <a:defRPr sz="3960" kern="1200">
          <a:solidFill>
            <a:schemeClr val="tx1"/>
          </a:solidFill>
          <a:latin typeface="+mj-lt"/>
          <a:ea typeface="+mj-ea"/>
          <a:cs typeface="+mj-cs"/>
        </a:defRPr>
      </a:lvl1pPr>
    </p:titleStyle>
    <p:bodyStyle>
      <a:lvl1pPr marL="205740" indent="-205740" algn="l" defTabSz="822960" rtl="0" eaLnBrk="1" latinLnBrk="0" hangingPunct="1">
        <a:lnSpc>
          <a:spcPct val="90000"/>
        </a:lnSpc>
        <a:spcBef>
          <a:spcPts val="900"/>
        </a:spcBef>
        <a:buFont typeface="Arial" panose="020B0604020202020204" pitchFamily="34" charset="0"/>
        <a:buChar char="•"/>
        <a:defRPr sz="2520" kern="1200">
          <a:solidFill>
            <a:schemeClr val="tx1"/>
          </a:solidFill>
          <a:latin typeface="+mn-lt"/>
          <a:ea typeface="+mn-ea"/>
          <a:cs typeface="+mn-cs"/>
        </a:defRPr>
      </a:lvl1pPr>
      <a:lvl2pPr marL="617220" indent="-205740" algn="l" defTabSz="822960" rtl="0" eaLnBrk="1" latinLnBrk="0" hangingPunct="1">
        <a:lnSpc>
          <a:spcPct val="90000"/>
        </a:lnSpc>
        <a:spcBef>
          <a:spcPts val="450"/>
        </a:spcBef>
        <a:buFont typeface="Arial" panose="020B0604020202020204" pitchFamily="34" charset="0"/>
        <a:buChar char="•"/>
        <a:defRPr sz="2160" kern="1200">
          <a:solidFill>
            <a:schemeClr val="tx1"/>
          </a:solidFill>
          <a:latin typeface="+mn-lt"/>
          <a:ea typeface="+mn-ea"/>
          <a:cs typeface="+mn-cs"/>
        </a:defRPr>
      </a:lvl2pPr>
      <a:lvl3pPr marL="1028700" indent="-205740" algn="l" defTabSz="822960" rtl="0" eaLnBrk="1" latinLnBrk="0" hangingPunct="1">
        <a:lnSpc>
          <a:spcPct val="90000"/>
        </a:lnSpc>
        <a:spcBef>
          <a:spcPts val="450"/>
        </a:spcBef>
        <a:buFont typeface="Arial" panose="020B0604020202020204" pitchFamily="34" charset="0"/>
        <a:buChar char="•"/>
        <a:defRPr sz="1800" kern="1200">
          <a:solidFill>
            <a:schemeClr val="tx1"/>
          </a:solidFill>
          <a:latin typeface="+mn-lt"/>
          <a:ea typeface="+mn-ea"/>
          <a:cs typeface="+mn-cs"/>
        </a:defRPr>
      </a:lvl3pPr>
      <a:lvl4pPr marL="144018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4pPr>
      <a:lvl5pPr marL="185166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5pPr>
      <a:lvl6pPr marL="226314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6pPr>
      <a:lvl7pPr marL="267462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7pPr>
      <a:lvl8pPr marL="308610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8pPr>
      <a:lvl9pPr marL="3497580" indent="-205740" algn="l" defTabSz="822960" rtl="0" eaLnBrk="1" latinLnBrk="0" hangingPunct="1">
        <a:lnSpc>
          <a:spcPct val="90000"/>
        </a:lnSpc>
        <a:spcBef>
          <a:spcPts val="450"/>
        </a:spcBef>
        <a:buFont typeface="Arial" panose="020B0604020202020204" pitchFamily="34" charset="0"/>
        <a:buChar char="•"/>
        <a:defRPr sz="1620" kern="1200">
          <a:solidFill>
            <a:schemeClr val="tx1"/>
          </a:solidFill>
          <a:latin typeface="+mn-lt"/>
          <a:ea typeface="+mn-ea"/>
          <a:cs typeface="+mn-cs"/>
        </a:defRPr>
      </a:lvl9pPr>
    </p:bodyStyle>
    <p:otherStyle>
      <a:defPPr>
        <a:defRPr lang="en-US"/>
      </a:defPPr>
      <a:lvl1pPr marL="0" algn="l" defTabSz="822960" rtl="0" eaLnBrk="1" latinLnBrk="0" hangingPunct="1">
        <a:defRPr sz="1620" kern="1200">
          <a:solidFill>
            <a:schemeClr val="tx1"/>
          </a:solidFill>
          <a:latin typeface="+mn-lt"/>
          <a:ea typeface="+mn-ea"/>
          <a:cs typeface="+mn-cs"/>
        </a:defRPr>
      </a:lvl1pPr>
      <a:lvl2pPr marL="411480" algn="l" defTabSz="822960" rtl="0" eaLnBrk="1" latinLnBrk="0" hangingPunct="1">
        <a:defRPr sz="1620" kern="1200">
          <a:solidFill>
            <a:schemeClr val="tx1"/>
          </a:solidFill>
          <a:latin typeface="+mn-lt"/>
          <a:ea typeface="+mn-ea"/>
          <a:cs typeface="+mn-cs"/>
        </a:defRPr>
      </a:lvl2pPr>
      <a:lvl3pPr marL="822960" algn="l" defTabSz="822960" rtl="0" eaLnBrk="1" latinLnBrk="0" hangingPunct="1">
        <a:defRPr sz="1620" kern="1200">
          <a:solidFill>
            <a:schemeClr val="tx1"/>
          </a:solidFill>
          <a:latin typeface="+mn-lt"/>
          <a:ea typeface="+mn-ea"/>
          <a:cs typeface="+mn-cs"/>
        </a:defRPr>
      </a:lvl3pPr>
      <a:lvl4pPr marL="1234440" algn="l" defTabSz="822960" rtl="0" eaLnBrk="1" latinLnBrk="0" hangingPunct="1">
        <a:defRPr sz="1620" kern="1200">
          <a:solidFill>
            <a:schemeClr val="tx1"/>
          </a:solidFill>
          <a:latin typeface="+mn-lt"/>
          <a:ea typeface="+mn-ea"/>
          <a:cs typeface="+mn-cs"/>
        </a:defRPr>
      </a:lvl4pPr>
      <a:lvl5pPr marL="1645920" algn="l" defTabSz="822960" rtl="0" eaLnBrk="1" latinLnBrk="0" hangingPunct="1">
        <a:defRPr sz="1620" kern="1200">
          <a:solidFill>
            <a:schemeClr val="tx1"/>
          </a:solidFill>
          <a:latin typeface="+mn-lt"/>
          <a:ea typeface="+mn-ea"/>
          <a:cs typeface="+mn-cs"/>
        </a:defRPr>
      </a:lvl5pPr>
      <a:lvl6pPr marL="2057400" algn="l" defTabSz="822960" rtl="0" eaLnBrk="1" latinLnBrk="0" hangingPunct="1">
        <a:defRPr sz="1620" kern="1200">
          <a:solidFill>
            <a:schemeClr val="tx1"/>
          </a:solidFill>
          <a:latin typeface="+mn-lt"/>
          <a:ea typeface="+mn-ea"/>
          <a:cs typeface="+mn-cs"/>
        </a:defRPr>
      </a:lvl6pPr>
      <a:lvl7pPr marL="2468880" algn="l" defTabSz="822960" rtl="0" eaLnBrk="1" latinLnBrk="0" hangingPunct="1">
        <a:defRPr sz="1620" kern="1200">
          <a:solidFill>
            <a:schemeClr val="tx1"/>
          </a:solidFill>
          <a:latin typeface="+mn-lt"/>
          <a:ea typeface="+mn-ea"/>
          <a:cs typeface="+mn-cs"/>
        </a:defRPr>
      </a:lvl7pPr>
      <a:lvl8pPr marL="2880360" algn="l" defTabSz="822960" rtl="0" eaLnBrk="1" latinLnBrk="0" hangingPunct="1">
        <a:defRPr sz="1620" kern="1200">
          <a:solidFill>
            <a:schemeClr val="tx1"/>
          </a:solidFill>
          <a:latin typeface="+mn-lt"/>
          <a:ea typeface="+mn-ea"/>
          <a:cs typeface="+mn-cs"/>
        </a:defRPr>
      </a:lvl8pPr>
      <a:lvl9pPr marL="3291840" algn="l" defTabSz="822960" rtl="0" eaLnBrk="1" latinLnBrk="0" hangingPunct="1">
        <a:defRPr sz="162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AB393721-9B0B-724A-86ED-8441D1594760}"/>
              </a:ext>
            </a:extLst>
          </p:cNvPr>
          <p:cNvSpPr txBox="1"/>
          <p:nvPr/>
        </p:nvSpPr>
        <p:spPr>
          <a:xfrm>
            <a:off x="4032942" y="2726292"/>
            <a:ext cx="7144512" cy="502766"/>
          </a:xfrm>
          <a:prstGeom prst="rect">
            <a:avLst/>
          </a:prstGeom>
          <a:noFill/>
        </p:spPr>
        <p:txBody>
          <a:bodyPr wrap="square" rtlCol="0">
            <a:spAutoFit/>
          </a:bodyPr>
          <a:lstStyle/>
          <a:p>
            <a:r>
              <a:rPr lang="en-US" sz="2667" dirty="0">
                <a:solidFill>
                  <a:schemeClr val="accent6">
                    <a:lumMod val="75000"/>
                  </a:schemeClr>
                </a:solidFill>
                <a:latin typeface="Courier" pitchFamily="2" charset="0"/>
              </a:rPr>
              <a:t>ACGGACGUUUGAGAGCGAGA</a:t>
            </a:r>
          </a:p>
        </p:txBody>
      </p:sp>
      <p:sp>
        <p:nvSpPr>
          <p:cNvPr id="5" name="TextBox 4">
            <a:extLst>
              <a:ext uri="{FF2B5EF4-FFF2-40B4-BE49-F238E27FC236}">
                <a16:creationId xmlns:a16="http://schemas.microsoft.com/office/drawing/2014/main" id="{D5799CD0-411F-B345-9EC0-B940A4EF38BC}"/>
              </a:ext>
            </a:extLst>
          </p:cNvPr>
          <p:cNvSpPr txBox="1"/>
          <p:nvPr/>
        </p:nvSpPr>
        <p:spPr>
          <a:xfrm>
            <a:off x="4032942" y="1175987"/>
            <a:ext cx="7144512" cy="502766"/>
          </a:xfrm>
          <a:prstGeom prst="rect">
            <a:avLst/>
          </a:prstGeom>
          <a:noFill/>
        </p:spPr>
        <p:txBody>
          <a:bodyPr wrap="square" rtlCol="0">
            <a:spAutoFit/>
          </a:bodyPr>
          <a:lstStyle/>
          <a:p>
            <a:r>
              <a:rPr lang="en-US" sz="2667" dirty="0">
                <a:latin typeface="Courier" pitchFamily="2" charset="0"/>
              </a:rPr>
              <a:t>A</a:t>
            </a:r>
            <a:r>
              <a:rPr lang="en-US" sz="2667" dirty="0">
                <a:solidFill>
                  <a:srgbClr val="F89051"/>
                </a:solidFill>
                <a:latin typeface="Courier" pitchFamily="2" charset="0"/>
              </a:rPr>
              <a:t>CG</a:t>
            </a:r>
            <a:r>
              <a:rPr lang="en-US" sz="2667" dirty="0">
                <a:solidFill>
                  <a:srgbClr val="FF0000"/>
                </a:solidFill>
                <a:latin typeface="Courier" pitchFamily="2" charset="0"/>
              </a:rPr>
              <a:t>CACGT</a:t>
            </a:r>
            <a:r>
              <a:rPr lang="en-US" sz="2667" dirty="0">
                <a:solidFill>
                  <a:srgbClr val="F89051"/>
                </a:solidFill>
                <a:latin typeface="Courier" pitchFamily="2" charset="0"/>
              </a:rPr>
              <a:t>TT</a:t>
            </a:r>
            <a:r>
              <a:rPr lang="en-US" sz="2667" dirty="0">
                <a:latin typeface="Courier" pitchFamily="2" charset="0"/>
              </a:rPr>
              <a:t>GAGAGCGAGA</a:t>
            </a:r>
          </a:p>
        </p:txBody>
      </p:sp>
      <p:cxnSp>
        <p:nvCxnSpPr>
          <p:cNvPr id="7" name="Straight Connector 6">
            <a:extLst>
              <a:ext uri="{FF2B5EF4-FFF2-40B4-BE49-F238E27FC236}">
                <a16:creationId xmlns:a16="http://schemas.microsoft.com/office/drawing/2014/main" id="{D841051F-183B-1346-A02C-CF36ACF4759D}"/>
              </a:ext>
            </a:extLst>
          </p:cNvPr>
          <p:cNvCxnSpPr>
            <a:cxnSpLocks/>
          </p:cNvCxnSpPr>
          <p:nvPr/>
        </p:nvCxnSpPr>
        <p:spPr>
          <a:xfrm>
            <a:off x="2688342" y="1427546"/>
            <a:ext cx="1389888" cy="0"/>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8" name="Straight Connector 7">
            <a:extLst>
              <a:ext uri="{FF2B5EF4-FFF2-40B4-BE49-F238E27FC236}">
                <a16:creationId xmlns:a16="http://schemas.microsoft.com/office/drawing/2014/main" id="{3D14390D-9573-974A-921A-0384ACF1E103}"/>
              </a:ext>
            </a:extLst>
          </p:cNvPr>
          <p:cNvCxnSpPr>
            <a:cxnSpLocks/>
          </p:cNvCxnSpPr>
          <p:nvPr/>
        </p:nvCxnSpPr>
        <p:spPr>
          <a:xfrm>
            <a:off x="3731796" y="2455048"/>
            <a:ext cx="335183" cy="0"/>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1A995131-624B-0644-9A86-6C25C72DC36A}"/>
              </a:ext>
            </a:extLst>
          </p:cNvPr>
          <p:cNvSpPr txBox="1"/>
          <p:nvPr/>
        </p:nvSpPr>
        <p:spPr>
          <a:xfrm>
            <a:off x="4009893" y="2220214"/>
            <a:ext cx="7144512" cy="502766"/>
          </a:xfrm>
          <a:prstGeom prst="rect">
            <a:avLst/>
          </a:prstGeom>
          <a:noFill/>
        </p:spPr>
        <p:txBody>
          <a:bodyPr wrap="square" rtlCol="0">
            <a:spAutoFit/>
          </a:bodyPr>
          <a:lstStyle/>
          <a:p>
            <a:r>
              <a:rPr lang="en-US" sz="2667" dirty="0">
                <a:latin typeface="Courier" pitchFamily="2" charset="0"/>
              </a:rPr>
              <a:t>TGCCTGCAAACTCTCGCTCT</a:t>
            </a:r>
          </a:p>
        </p:txBody>
      </p:sp>
      <p:cxnSp>
        <p:nvCxnSpPr>
          <p:cNvPr id="10" name="Straight Connector 9">
            <a:extLst>
              <a:ext uri="{FF2B5EF4-FFF2-40B4-BE49-F238E27FC236}">
                <a16:creationId xmlns:a16="http://schemas.microsoft.com/office/drawing/2014/main" id="{AEDBA500-1C58-104D-92B3-115A3E55122A}"/>
              </a:ext>
            </a:extLst>
          </p:cNvPr>
          <p:cNvCxnSpPr/>
          <p:nvPr/>
        </p:nvCxnSpPr>
        <p:spPr>
          <a:xfrm>
            <a:off x="9154221" y="1434629"/>
            <a:ext cx="1389888" cy="0"/>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1" name="Straight Connector 10">
            <a:extLst>
              <a:ext uri="{FF2B5EF4-FFF2-40B4-BE49-F238E27FC236}">
                <a16:creationId xmlns:a16="http://schemas.microsoft.com/office/drawing/2014/main" id="{CA75BE3C-87A6-2B45-8F50-B5CFCF7A1A47}"/>
              </a:ext>
            </a:extLst>
          </p:cNvPr>
          <p:cNvCxnSpPr/>
          <p:nvPr/>
        </p:nvCxnSpPr>
        <p:spPr>
          <a:xfrm>
            <a:off x="9154221" y="1720823"/>
            <a:ext cx="1389888" cy="0"/>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3" name="Straight Arrow Connector 12">
            <a:extLst>
              <a:ext uri="{FF2B5EF4-FFF2-40B4-BE49-F238E27FC236}">
                <a16:creationId xmlns:a16="http://schemas.microsoft.com/office/drawing/2014/main" id="{A67E4213-644B-CC45-9A9D-788054DD49C3}"/>
              </a:ext>
            </a:extLst>
          </p:cNvPr>
          <p:cNvCxnSpPr>
            <a:cxnSpLocks/>
          </p:cNvCxnSpPr>
          <p:nvPr/>
        </p:nvCxnSpPr>
        <p:spPr>
          <a:xfrm flipV="1">
            <a:off x="8559683" y="769863"/>
            <a:ext cx="0" cy="408949"/>
          </a:xfrm>
          <a:prstGeom prst="straightConnector1">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98DDB1EC-58EF-AB48-B21A-C2E4170462F8}"/>
              </a:ext>
            </a:extLst>
          </p:cNvPr>
          <p:cNvSpPr txBox="1"/>
          <p:nvPr/>
        </p:nvSpPr>
        <p:spPr>
          <a:xfrm>
            <a:off x="8111127" y="368476"/>
            <a:ext cx="1690385" cy="338554"/>
          </a:xfrm>
          <a:prstGeom prst="rect">
            <a:avLst/>
          </a:prstGeom>
          <a:noFill/>
        </p:spPr>
        <p:txBody>
          <a:bodyPr wrap="square" rtlCol="0">
            <a:spAutoFit/>
          </a:bodyPr>
          <a:lstStyle/>
          <a:p>
            <a:r>
              <a:rPr lang="en-US" sz="1600" dirty="0"/>
              <a:t>PAM site</a:t>
            </a:r>
          </a:p>
        </p:txBody>
      </p:sp>
      <p:sp>
        <p:nvSpPr>
          <p:cNvPr id="15" name="TextBox 14">
            <a:extLst>
              <a:ext uri="{FF2B5EF4-FFF2-40B4-BE49-F238E27FC236}">
                <a16:creationId xmlns:a16="http://schemas.microsoft.com/office/drawing/2014/main" id="{F9B4CA9E-6897-D543-936F-9C624F1057B0}"/>
              </a:ext>
            </a:extLst>
          </p:cNvPr>
          <p:cNvSpPr txBox="1"/>
          <p:nvPr/>
        </p:nvSpPr>
        <p:spPr>
          <a:xfrm>
            <a:off x="3759539" y="297499"/>
            <a:ext cx="2875601" cy="584775"/>
          </a:xfrm>
          <a:prstGeom prst="rect">
            <a:avLst/>
          </a:prstGeom>
          <a:noFill/>
        </p:spPr>
        <p:txBody>
          <a:bodyPr wrap="square" rtlCol="0">
            <a:spAutoFit/>
          </a:bodyPr>
          <a:lstStyle/>
          <a:p>
            <a:pPr algn="ctr"/>
            <a:r>
              <a:rPr lang="en-US" sz="1600" dirty="0">
                <a:solidFill>
                  <a:srgbClr val="FF0000"/>
                </a:solidFill>
              </a:rPr>
              <a:t>Optimal editing </a:t>
            </a:r>
          </a:p>
          <a:p>
            <a:pPr algn="ctr"/>
            <a:r>
              <a:rPr lang="en-US" sz="1600" dirty="0">
                <a:solidFill>
                  <a:srgbClr val="FF0000"/>
                </a:solidFill>
              </a:rPr>
              <a:t>window</a:t>
            </a:r>
          </a:p>
        </p:txBody>
      </p:sp>
      <p:sp>
        <p:nvSpPr>
          <p:cNvPr id="54" name="TextBox 53">
            <a:extLst>
              <a:ext uri="{FF2B5EF4-FFF2-40B4-BE49-F238E27FC236}">
                <a16:creationId xmlns:a16="http://schemas.microsoft.com/office/drawing/2014/main" id="{B853AE90-B8EA-8541-B85A-30F0B5020DDC}"/>
              </a:ext>
            </a:extLst>
          </p:cNvPr>
          <p:cNvSpPr txBox="1"/>
          <p:nvPr/>
        </p:nvSpPr>
        <p:spPr>
          <a:xfrm>
            <a:off x="3912527" y="3431140"/>
            <a:ext cx="4722083" cy="338554"/>
          </a:xfrm>
          <a:prstGeom prst="rect">
            <a:avLst/>
          </a:prstGeom>
          <a:noFill/>
        </p:spPr>
        <p:txBody>
          <a:bodyPr wrap="square" rtlCol="0">
            <a:spAutoFit/>
          </a:bodyPr>
          <a:lstStyle/>
          <a:p>
            <a:pPr algn="ctr"/>
            <a:r>
              <a:rPr lang="en-US" sz="1600" dirty="0"/>
              <a:t>20nt spacer sequence</a:t>
            </a:r>
          </a:p>
        </p:txBody>
      </p:sp>
      <p:grpSp>
        <p:nvGrpSpPr>
          <p:cNvPr id="84" name="Group 83">
            <a:extLst>
              <a:ext uri="{FF2B5EF4-FFF2-40B4-BE49-F238E27FC236}">
                <a16:creationId xmlns:a16="http://schemas.microsoft.com/office/drawing/2014/main" id="{106D4CDD-4E7A-DB46-A0D6-A17FFFB7B260}"/>
              </a:ext>
            </a:extLst>
          </p:cNvPr>
          <p:cNvGrpSpPr/>
          <p:nvPr/>
        </p:nvGrpSpPr>
        <p:grpSpPr>
          <a:xfrm>
            <a:off x="4214322" y="2621959"/>
            <a:ext cx="3865401" cy="179803"/>
            <a:chOff x="2537530" y="2602325"/>
            <a:chExt cx="3623813" cy="168565"/>
          </a:xfrm>
        </p:grpSpPr>
        <p:cxnSp>
          <p:nvCxnSpPr>
            <p:cNvPr id="57" name="Straight Connector 56">
              <a:extLst>
                <a:ext uri="{FF2B5EF4-FFF2-40B4-BE49-F238E27FC236}">
                  <a16:creationId xmlns:a16="http://schemas.microsoft.com/office/drawing/2014/main" id="{B9F79EB1-F80D-CA41-B0AC-13A629ED7375}"/>
                </a:ext>
              </a:extLst>
            </p:cNvPr>
            <p:cNvCxnSpPr>
              <a:cxnSpLocks/>
            </p:cNvCxnSpPr>
            <p:nvPr/>
          </p:nvCxnSpPr>
          <p:spPr>
            <a:xfrm>
              <a:off x="5398435"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505E126A-D03E-3C45-BB70-618113CC43B5}"/>
                </a:ext>
              </a:extLst>
            </p:cNvPr>
            <p:cNvCxnSpPr>
              <a:cxnSpLocks/>
            </p:cNvCxnSpPr>
            <p:nvPr/>
          </p:nvCxnSpPr>
          <p:spPr>
            <a:xfrm>
              <a:off x="5589162"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2" name="Straight Connector 61">
              <a:extLst>
                <a:ext uri="{FF2B5EF4-FFF2-40B4-BE49-F238E27FC236}">
                  <a16:creationId xmlns:a16="http://schemas.microsoft.com/office/drawing/2014/main" id="{397E0B8D-1227-7344-BAFB-029F508519E7}"/>
                </a:ext>
              </a:extLst>
            </p:cNvPr>
            <p:cNvCxnSpPr>
              <a:cxnSpLocks/>
            </p:cNvCxnSpPr>
            <p:nvPr/>
          </p:nvCxnSpPr>
          <p:spPr>
            <a:xfrm>
              <a:off x="5207708"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3" name="Straight Connector 62">
              <a:extLst>
                <a:ext uri="{FF2B5EF4-FFF2-40B4-BE49-F238E27FC236}">
                  <a16:creationId xmlns:a16="http://schemas.microsoft.com/office/drawing/2014/main" id="{FCD898DB-EA2A-BC44-AAB4-2A602EBE12CE}"/>
                </a:ext>
              </a:extLst>
            </p:cNvPr>
            <p:cNvCxnSpPr>
              <a:cxnSpLocks/>
            </p:cNvCxnSpPr>
            <p:nvPr/>
          </p:nvCxnSpPr>
          <p:spPr>
            <a:xfrm>
              <a:off x="5016981"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4" name="Straight Connector 63">
              <a:extLst>
                <a:ext uri="{FF2B5EF4-FFF2-40B4-BE49-F238E27FC236}">
                  <a16:creationId xmlns:a16="http://schemas.microsoft.com/office/drawing/2014/main" id="{E7E878E1-0176-184D-9834-DCEE4586269C}"/>
                </a:ext>
              </a:extLst>
            </p:cNvPr>
            <p:cNvCxnSpPr>
              <a:cxnSpLocks/>
            </p:cNvCxnSpPr>
            <p:nvPr/>
          </p:nvCxnSpPr>
          <p:spPr>
            <a:xfrm>
              <a:off x="4635527"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CE1872E9-8570-8F4F-B122-01485A0C1374}"/>
                </a:ext>
              </a:extLst>
            </p:cNvPr>
            <p:cNvCxnSpPr>
              <a:cxnSpLocks/>
            </p:cNvCxnSpPr>
            <p:nvPr/>
          </p:nvCxnSpPr>
          <p:spPr>
            <a:xfrm>
              <a:off x="4826254"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6" name="Straight Connector 65">
              <a:extLst>
                <a:ext uri="{FF2B5EF4-FFF2-40B4-BE49-F238E27FC236}">
                  <a16:creationId xmlns:a16="http://schemas.microsoft.com/office/drawing/2014/main" id="{A4A82A09-076B-544E-B19E-84B7900FED99}"/>
                </a:ext>
              </a:extLst>
            </p:cNvPr>
            <p:cNvCxnSpPr>
              <a:cxnSpLocks/>
            </p:cNvCxnSpPr>
            <p:nvPr/>
          </p:nvCxnSpPr>
          <p:spPr>
            <a:xfrm>
              <a:off x="4444800"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7" name="Straight Connector 66">
              <a:extLst>
                <a:ext uri="{FF2B5EF4-FFF2-40B4-BE49-F238E27FC236}">
                  <a16:creationId xmlns:a16="http://schemas.microsoft.com/office/drawing/2014/main" id="{70446559-C4BF-8D48-BBCB-DA043B8A6934}"/>
                </a:ext>
              </a:extLst>
            </p:cNvPr>
            <p:cNvCxnSpPr>
              <a:cxnSpLocks/>
            </p:cNvCxnSpPr>
            <p:nvPr/>
          </p:nvCxnSpPr>
          <p:spPr>
            <a:xfrm>
              <a:off x="4254073"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8" name="Straight Connector 67">
              <a:extLst>
                <a:ext uri="{FF2B5EF4-FFF2-40B4-BE49-F238E27FC236}">
                  <a16:creationId xmlns:a16="http://schemas.microsoft.com/office/drawing/2014/main" id="{475B242E-11C9-E74D-B4CC-0CB7D23F75B2}"/>
                </a:ext>
              </a:extLst>
            </p:cNvPr>
            <p:cNvCxnSpPr>
              <a:cxnSpLocks/>
            </p:cNvCxnSpPr>
            <p:nvPr/>
          </p:nvCxnSpPr>
          <p:spPr>
            <a:xfrm>
              <a:off x="3872619"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9" name="Straight Connector 68">
              <a:extLst>
                <a:ext uri="{FF2B5EF4-FFF2-40B4-BE49-F238E27FC236}">
                  <a16:creationId xmlns:a16="http://schemas.microsoft.com/office/drawing/2014/main" id="{32C75DA4-4303-444F-9E2F-04604A45BE6B}"/>
                </a:ext>
              </a:extLst>
            </p:cNvPr>
            <p:cNvCxnSpPr>
              <a:cxnSpLocks/>
            </p:cNvCxnSpPr>
            <p:nvPr/>
          </p:nvCxnSpPr>
          <p:spPr>
            <a:xfrm>
              <a:off x="4063346"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70" name="Straight Connector 69">
              <a:extLst>
                <a:ext uri="{FF2B5EF4-FFF2-40B4-BE49-F238E27FC236}">
                  <a16:creationId xmlns:a16="http://schemas.microsoft.com/office/drawing/2014/main" id="{5DD3208D-8300-404E-B4BF-0B746398A09D}"/>
                </a:ext>
              </a:extLst>
            </p:cNvPr>
            <p:cNvCxnSpPr>
              <a:cxnSpLocks/>
            </p:cNvCxnSpPr>
            <p:nvPr/>
          </p:nvCxnSpPr>
          <p:spPr>
            <a:xfrm>
              <a:off x="3681892"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71" name="Straight Connector 70">
              <a:extLst>
                <a:ext uri="{FF2B5EF4-FFF2-40B4-BE49-F238E27FC236}">
                  <a16:creationId xmlns:a16="http://schemas.microsoft.com/office/drawing/2014/main" id="{D69BF57D-79E3-A04A-BA12-D069BB191472}"/>
                </a:ext>
              </a:extLst>
            </p:cNvPr>
            <p:cNvCxnSpPr>
              <a:cxnSpLocks/>
            </p:cNvCxnSpPr>
            <p:nvPr/>
          </p:nvCxnSpPr>
          <p:spPr>
            <a:xfrm>
              <a:off x="3491165"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72" name="Straight Connector 71">
              <a:extLst>
                <a:ext uri="{FF2B5EF4-FFF2-40B4-BE49-F238E27FC236}">
                  <a16:creationId xmlns:a16="http://schemas.microsoft.com/office/drawing/2014/main" id="{40A5011C-60EB-F444-AB1A-67FC36E04BCE}"/>
                </a:ext>
              </a:extLst>
            </p:cNvPr>
            <p:cNvCxnSpPr>
              <a:cxnSpLocks/>
            </p:cNvCxnSpPr>
            <p:nvPr/>
          </p:nvCxnSpPr>
          <p:spPr>
            <a:xfrm>
              <a:off x="3109711"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73" name="Straight Connector 72">
              <a:extLst>
                <a:ext uri="{FF2B5EF4-FFF2-40B4-BE49-F238E27FC236}">
                  <a16:creationId xmlns:a16="http://schemas.microsoft.com/office/drawing/2014/main" id="{BAE93BDE-9977-DA4A-B407-584F612A63EF}"/>
                </a:ext>
              </a:extLst>
            </p:cNvPr>
            <p:cNvCxnSpPr>
              <a:cxnSpLocks/>
            </p:cNvCxnSpPr>
            <p:nvPr/>
          </p:nvCxnSpPr>
          <p:spPr>
            <a:xfrm>
              <a:off x="3300438"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74" name="Straight Connector 73">
              <a:extLst>
                <a:ext uri="{FF2B5EF4-FFF2-40B4-BE49-F238E27FC236}">
                  <a16:creationId xmlns:a16="http://schemas.microsoft.com/office/drawing/2014/main" id="{9E30B639-C629-004F-84D1-29FAF79D7DE2}"/>
                </a:ext>
              </a:extLst>
            </p:cNvPr>
            <p:cNvCxnSpPr>
              <a:cxnSpLocks/>
            </p:cNvCxnSpPr>
            <p:nvPr/>
          </p:nvCxnSpPr>
          <p:spPr>
            <a:xfrm>
              <a:off x="2918984"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75" name="Straight Connector 74">
              <a:extLst>
                <a:ext uri="{FF2B5EF4-FFF2-40B4-BE49-F238E27FC236}">
                  <a16:creationId xmlns:a16="http://schemas.microsoft.com/office/drawing/2014/main" id="{B3DA4212-2108-8841-9DCD-5BF5EAEB5EC5}"/>
                </a:ext>
              </a:extLst>
            </p:cNvPr>
            <p:cNvCxnSpPr>
              <a:cxnSpLocks/>
            </p:cNvCxnSpPr>
            <p:nvPr/>
          </p:nvCxnSpPr>
          <p:spPr>
            <a:xfrm>
              <a:off x="2728257"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62DC3F2C-6701-2D47-9435-BE8031C6E418}"/>
                </a:ext>
              </a:extLst>
            </p:cNvPr>
            <p:cNvCxnSpPr>
              <a:cxnSpLocks/>
            </p:cNvCxnSpPr>
            <p:nvPr/>
          </p:nvCxnSpPr>
          <p:spPr>
            <a:xfrm>
              <a:off x="2537530"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80" name="Straight Connector 79">
              <a:extLst>
                <a:ext uri="{FF2B5EF4-FFF2-40B4-BE49-F238E27FC236}">
                  <a16:creationId xmlns:a16="http://schemas.microsoft.com/office/drawing/2014/main" id="{DEDD4008-385A-534D-8E04-D381E482C009}"/>
                </a:ext>
              </a:extLst>
            </p:cNvPr>
            <p:cNvCxnSpPr>
              <a:cxnSpLocks/>
            </p:cNvCxnSpPr>
            <p:nvPr/>
          </p:nvCxnSpPr>
          <p:spPr>
            <a:xfrm>
              <a:off x="6161343"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82" name="Straight Connector 81">
              <a:extLst>
                <a:ext uri="{FF2B5EF4-FFF2-40B4-BE49-F238E27FC236}">
                  <a16:creationId xmlns:a16="http://schemas.microsoft.com/office/drawing/2014/main" id="{8AF164AA-4FC5-064D-9AAC-23404633DA04}"/>
                </a:ext>
              </a:extLst>
            </p:cNvPr>
            <p:cNvCxnSpPr>
              <a:cxnSpLocks/>
            </p:cNvCxnSpPr>
            <p:nvPr/>
          </p:nvCxnSpPr>
          <p:spPr>
            <a:xfrm>
              <a:off x="5970616"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05FC10D-1A00-3C42-9844-167E0362AC71}"/>
                </a:ext>
              </a:extLst>
            </p:cNvPr>
            <p:cNvCxnSpPr>
              <a:cxnSpLocks/>
            </p:cNvCxnSpPr>
            <p:nvPr/>
          </p:nvCxnSpPr>
          <p:spPr>
            <a:xfrm>
              <a:off x="5779889" y="2602325"/>
              <a:ext cx="0" cy="168565"/>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grpSp>
      <p:sp>
        <p:nvSpPr>
          <p:cNvPr id="76" name="TextBox 75">
            <a:extLst>
              <a:ext uri="{FF2B5EF4-FFF2-40B4-BE49-F238E27FC236}">
                <a16:creationId xmlns:a16="http://schemas.microsoft.com/office/drawing/2014/main" id="{3521132D-064C-F841-8934-E343B5DC7D1C}"/>
              </a:ext>
            </a:extLst>
          </p:cNvPr>
          <p:cNvSpPr txBox="1"/>
          <p:nvPr/>
        </p:nvSpPr>
        <p:spPr>
          <a:xfrm>
            <a:off x="2662234" y="1049191"/>
            <a:ext cx="1080813" cy="387927"/>
          </a:xfrm>
          <a:prstGeom prst="rect">
            <a:avLst/>
          </a:prstGeom>
          <a:noFill/>
        </p:spPr>
        <p:txBody>
          <a:bodyPr wrap="square" rtlCol="0">
            <a:spAutoFit/>
          </a:bodyPr>
          <a:lstStyle/>
          <a:p>
            <a:r>
              <a:rPr lang="en-US" sz="1921" dirty="0"/>
              <a:t>5’</a:t>
            </a:r>
          </a:p>
        </p:txBody>
      </p:sp>
      <p:sp>
        <p:nvSpPr>
          <p:cNvPr id="78" name="TextBox 77">
            <a:extLst>
              <a:ext uri="{FF2B5EF4-FFF2-40B4-BE49-F238E27FC236}">
                <a16:creationId xmlns:a16="http://schemas.microsoft.com/office/drawing/2014/main" id="{A6EE7B19-AFED-424D-98B2-F1246B885235}"/>
              </a:ext>
            </a:extLst>
          </p:cNvPr>
          <p:cNvSpPr txBox="1"/>
          <p:nvPr/>
        </p:nvSpPr>
        <p:spPr>
          <a:xfrm>
            <a:off x="2662234" y="1955248"/>
            <a:ext cx="1080813" cy="387927"/>
          </a:xfrm>
          <a:prstGeom prst="rect">
            <a:avLst/>
          </a:prstGeom>
          <a:noFill/>
        </p:spPr>
        <p:txBody>
          <a:bodyPr wrap="square" rtlCol="0">
            <a:spAutoFit/>
          </a:bodyPr>
          <a:lstStyle/>
          <a:p>
            <a:r>
              <a:rPr lang="en-US" sz="1921" dirty="0"/>
              <a:t>3’</a:t>
            </a:r>
          </a:p>
        </p:txBody>
      </p:sp>
      <p:sp>
        <p:nvSpPr>
          <p:cNvPr id="79" name="TextBox 78">
            <a:extLst>
              <a:ext uri="{FF2B5EF4-FFF2-40B4-BE49-F238E27FC236}">
                <a16:creationId xmlns:a16="http://schemas.microsoft.com/office/drawing/2014/main" id="{303CB4A4-B92B-2C4C-B134-3036AB4706EB}"/>
              </a:ext>
            </a:extLst>
          </p:cNvPr>
          <p:cNvSpPr txBox="1"/>
          <p:nvPr/>
        </p:nvSpPr>
        <p:spPr>
          <a:xfrm>
            <a:off x="10284495" y="1049191"/>
            <a:ext cx="1080813" cy="387927"/>
          </a:xfrm>
          <a:prstGeom prst="rect">
            <a:avLst/>
          </a:prstGeom>
          <a:noFill/>
        </p:spPr>
        <p:txBody>
          <a:bodyPr wrap="square" rtlCol="0">
            <a:spAutoFit/>
          </a:bodyPr>
          <a:lstStyle/>
          <a:p>
            <a:r>
              <a:rPr lang="en-US" sz="1921" dirty="0"/>
              <a:t>3’</a:t>
            </a:r>
          </a:p>
        </p:txBody>
      </p:sp>
      <p:sp>
        <p:nvSpPr>
          <p:cNvPr id="81" name="TextBox 80">
            <a:extLst>
              <a:ext uri="{FF2B5EF4-FFF2-40B4-BE49-F238E27FC236}">
                <a16:creationId xmlns:a16="http://schemas.microsoft.com/office/drawing/2014/main" id="{A924FC50-4404-AD47-AFA0-7622B5468AAA}"/>
              </a:ext>
            </a:extLst>
          </p:cNvPr>
          <p:cNvSpPr txBox="1"/>
          <p:nvPr/>
        </p:nvSpPr>
        <p:spPr>
          <a:xfrm>
            <a:off x="10307643" y="1718436"/>
            <a:ext cx="1080813" cy="387927"/>
          </a:xfrm>
          <a:prstGeom prst="rect">
            <a:avLst/>
          </a:prstGeom>
          <a:noFill/>
        </p:spPr>
        <p:txBody>
          <a:bodyPr wrap="square" rtlCol="0">
            <a:spAutoFit/>
          </a:bodyPr>
          <a:lstStyle/>
          <a:p>
            <a:r>
              <a:rPr lang="en-US" sz="1921" dirty="0"/>
              <a:t>5’</a:t>
            </a:r>
          </a:p>
        </p:txBody>
      </p:sp>
      <p:sp>
        <p:nvSpPr>
          <p:cNvPr id="17" name="Left Brace 16">
            <a:extLst>
              <a:ext uri="{FF2B5EF4-FFF2-40B4-BE49-F238E27FC236}">
                <a16:creationId xmlns:a16="http://schemas.microsoft.com/office/drawing/2014/main" id="{8059427F-BEF4-C645-B39F-B481DAB2F6E1}"/>
              </a:ext>
            </a:extLst>
          </p:cNvPr>
          <p:cNvSpPr/>
          <p:nvPr/>
        </p:nvSpPr>
        <p:spPr>
          <a:xfrm rot="16200000">
            <a:off x="6018970" y="1180631"/>
            <a:ext cx="273099" cy="4136634"/>
          </a:xfrm>
          <a:prstGeom prst="leftBrace">
            <a:avLst>
              <a:gd name="adj1" fmla="val 8333"/>
              <a:gd name="adj2" fmla="val 50799"/>
            </a:avLst>
          </a:prstGeom>
          <a:ln>
            <a:solidFill>
              <a:schemeClr val="accent6">
                <a:lumMod val="75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sz="1921" dirty="0"/>
          </a:p>
        </p:txBody>
      </p:sp>
      <p:sp>
        <p:nvSpPr>
          <p:cNvPr id="119" name="TextBox 118">
            <a:extLst>
              <a:ext uri="{FF2B5EF4-FFF2-40B4-BE49-F238E27FC236}">
                <a16:creationId xmlns:a16="http://schemas.microsoft.com/office/drawing/2014/main" id="{0CD13530-A143-464A-B4A9-4DB021ADA6D0}"/>
              </a:ext>
            </a:extLst>
          </p:cNvPr>
          <p:cNvSpPr txBox="1"/>
          <p:nvPr/>
        </p:nvSpPr>
        <p:spPr>
          <a:xfrm>
            <a:off x="3017491" y="2784711"/>
            <a:ext cx="1080813" cy="387927"/>
          </a:xfrm>
          <a:prstGeom prst="rect">
            <a:avLst/>
          </a:prstGeom>
          <a:noFill/>
        </p:spPr>
        <p:txBody>
          <a:bodyPr wrap="square" rtlCol="0">
            <a:spAutoFit/>
          </a:bodyPr>
          <a:lstStyle/>
          <a:p>
            <a:pPr algn="r"/>
            <a:r>
              <a:rPr lang="en-US" sz="1921" dirty="0"/>
              <a:t>5’</a:t>
            </a:r>
          </a:p>
        </p:txBody>
      </p:sp>
      <p:sp>
        <p:nvSpPr>
          <p:cNvPr id="121" name="TextBox 120">
            <a:extLst>
              <a:ext uri="{FF2B5EF4-FFF2-40B4-BE49-F238E27FC236}">
                <a16:creationId xmlns:a16="http://schemas.microsoft.com/office/drawing/2014/main" id="{60926A72-219B-5844-BEE9-6E575643733D}"/>
              </a:ext>
            </a:extLst>
          </p:cNvPr>
          <p:cNvSpPr txBox="1"/>
          <p:nvPr/>
        </p:nvSpPr>
        <p:spPr>
          <a:xfrm>
            <a:off x="8212583" y="2761776"/>
            <a:ext cx="1080813" cy="387927"/>
          </a:xfrm>
          <a:prstGeom prst="rect">
            <a:avLst/>
          </a:prstGeom>
          <a:noFill/>
        </p:spPr>
        <p:txBody>
          <a:bodyPr wrap="square" rtlCol="0">
            <a:spAutoFit/>
          </a:bodyPr>
          <a:lstStyle/>
          <a:p>
            <a:r>
              <a:rPr lang="en-US" sz="1921" dirty="0"/>
              <a:t>3’</a:t>
            </a:r>
          </a:p>
        </p:txBody>
      </p:sp>
      <p:sp>
        <p:nvSpPr>
          <p:cNvPr id="106" name="TextBox 105">
            <a:extLst>
              <a:ext uri="{FF2B5EF4-FFF2-40B4-BE49-F238E27FC236}">
                <a16:creationId xmlns:a16="http://schemas.microsoft.com/office/drawing/2014/main" id="{2E7931AB-4DDC-1C4B-95F6-9E1E53E0CA0D}"/>
              </a:ext>
            </a:extLst>
          </p:cNvPr>
          <p:cNvSpPr txBox="1"/>
          <p:nvPr/>
        </p:nvSpPr>
        <p:spPr>
          <a:xfrm>
            <a:off x="8366035" y="1177856"/>
            <a:ext cx="942569" cy="502766"/>
          </a:xfrm>
          <a:prstGeom prst="rect">
            <a:avLst/>
          </a:prstGeom>
          <a:noFill/>
        </p:spPr>
        <p:txBody>
          <a:bodyPr wrap="square" rtlCol="0">
            <a:spAutoFit/>
          </a:bodyPr>
          <a:lstStyle/>
          <a:p>
            <a:r>
              <a:rPr lang="en-US" sz="2667" dirty="0">
                <a:latin typeface="Courier" pitchFamily="2" charset="0"/>
              </a:rPr>
              <a:t>NGG</a:t>
            </a:r>
          </a:p>
        </p:txBody>
      </p:sp>
      <p:sp>
        <p:nvSpPr>
          <p:cNvPr id="112" name="TextBox 111">
            <a:extLst>
              <a:ext uri="{FF2B5EF4-FFF2-40B4-BE49-F238E27FC236}">
                <a16:creationId xmlns:a16="http://schemas.microsoft.com/office/drawing/2014/main" id="{9B5CD9CE-4AB7-B643-B54A-E2C08CE5C9F5}"/>
              </a:ext>
            </a:extLst>
          </p:cNvPr>
          <p:cNvSpPr txBox="1"/>
          <p:nvPr/>
        </p:nvSpPr>
        <p:spPr>
          <a:xfrm>
            <a:off x="8367137" y="1495516"/>
            <a:ext cx="942569" cy="502766"/>
          </a:xfrm>
          <a:prstGeom prst="rect">
            <a:avLst/>
          </a:prstGeom>
          <a:noFill/>
        </p:spPr>
        <p:txBody>
          <a:bodyPr wrap="square" rtlCol="0">
            <a:spAutoFit/>
          </a:bodyPr>
          <a:lstStyle/>
          <a:p>
            <a:r>
              <a:rPr lang="en-US" sz="2667" dirty="0">
                <a:latin typeface="Courier" pitchFamily="2" charset="0"/>
              </a:rPr>
              <a:t>NCC</a:t>
            </a:r>
          </a:p>
        </p:txBody>
      </p:sp>
      <p:cxnSp>
        <p:nvCxnSpPr>
          <p:cNvPr id="113" name="Straight Connector 112">
            <a:extLst>
              <a:ext uri="{FF2B5EF4-FFF2-40B4-BE49-F238E27FC236}">
                <a16:creationId xmlns:a16="http://schemas.microsoft.com/office/drawing/2014/main" id="{427244BB-E692-2A44-9CD4-2E1F8A5BB23E}"/>
              </a:ext>
            </a:extLst>
          </p:cNvPr>
          <p:cNvCxnSpPr>
            <a:cxnSpLocks/>
          </p:cNvCxnSpPr>
          <p:nvPr/>
        </p:nvCxnSpPr>
        <p:spPr>
          <a:xfrm flipV="1">
            <a:off x="8238408" y="1922406"/>
            <a:ext cx="201102" cy="429258"/>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14" name="Straight Connector 113">
            <a:extLst>
              <a:ext uri="{FF2B5EF4-FFF2-40B4-BE49-F238E27FC236}">
                <a16:creationId xmlns:a16="http://schemas.microsoft.com/office/drawing/2014/main" id="{D6F3E323-DE18-8743-BF40-43229F73E966}"/>
              </a:ext>
            </a:extLst>
          </p:cNvPr>
          <p:cNvCxnSpPr>
            <a:cxnSpLocks/>
          </p:cNvCxnSpPr>
          <p:nvPr/>
        </p:nvCxnSpPr>
        <p:spPr>
          <a:xfrm>
            <a:off x="8192804" y="1433785"/>
            <a:ext cx="246706" cy="1"/>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17" name="Straight Connector 116">
            <a:extLst>
              <a:ext uri="{FF2B5EF4-FFF2-40B4-BE49-F238E27FC236}">
                <a16:creationId xmlns:a16="http://schemas.microsoft.com/office/drawing/2014/main" id="{9E6051C2-4C72-1D4B-92FB-78BCAFB847C6}"/>
              </a:ext>
            </a:extLst>
          </p:cNvPr>
          <p:cNvCxnSpPr>
            <a:cxnSpLocks/>
          </p:cNvCxnSpPr>
          <p:nvPr/>
        </p:nvCxnSpPr>
        <p:spPr>
          <a:xfrm>
            <a:off x="3343492" y="1926785"/>
            <a:ext cx="399555" cy="535138"/>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18" name="Straight Connector 117">
            <a:extLst>
              <a:ext uri="{FF2B5EF4-FFF2-40B4-BE49-F238E27FC236}">
                <a16:creationId xmlns:a16="http://schemas.microsoft.com/office/drawing/2014/main" id="{3F5730CB-CEC5-324C-8391-BB640F4F23DD}"/>
              </a:ext>
            </a:extLst>
          </p:cNvPr>
          <p:cNvCxnSpPr>
            <a:cxnSpLocks/>
          </p:cNvCxnSpPr>
          <p:nvPr/>
        </p:nvCxnSpPr>
        <p:spPr>
          <a:xfrm>
            <a:off x="2677091" y="1926785"/>
            <a:ext cx="666401" cy="0"/>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sp>
        <p:nvSpPr>
          <p:cNvPr id="123" name="Left Brace 122">
            <a:extLst>
              <a:ext uri="{FF2B5EF4-FFF2-40B4-BE49-F238E27FC236}">
                <a16:creationId xmlns:a16="http://schemas.microsoft.com/office/drawing/2014/main" id="{9F940937-594F-B741-BD8F-E7EF4A5D6481}"/>
              </a:ext>
            </a:extLst>
          </p:cNvPr>
          <p:cNvSpPr/>
          <p:nvPr/>
        </p:nvSpPr>
        <p:spPr>
          <a:xfrm rot="5400000">
            <a:off x="5120369" y="564841"/>
            <a:ext cx="273099" cy="942570"/>
          </a:xfrm>
          <a:prstGeom prst="leftBrace">
            <a:avLst>
              <a:gd name="adj1" fmla="val 8333"/>
              <a:gd name="adj2" fmla="val 50799"/>
            </a:avLst>
          </a:prstGeom>
          <a:ln>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sz="1921" dirty="0"/>
          </a:p>
        </p:txBody>
      </p:sp>
      <p:sp>
        <p:nvSpPr>
          <p:cNvPr id="128" name="TextBox 127">
            <a:extLst>
              <a:ext uri="{FF2B5EF4-FFF2-40B4-BE49-F238E27FC236}">
                <a16:creationId xmlns:a16="http://schemas.microsoft.com/office/drawing/2014/main" id="{FCB9B198-244F-8244-B8F8-955BE1D11B39}"/>
              </a:ext>
            </a:extLst>
          </p:cNvPr>
          <p:cNvSpPr txBox="1"/>
          <p:nvPr/>
        </p:nvSpPr>
        <p:spPr>
          <a:xfrm>
            <a:off x="4024750" y="1480602"/>
            <a:ext cx="2461858" cy="502766"/>
          </a:xfrm>
          <a:prstGeom prst="rect">
            <a:avLst/>
          </a:prstGeom>
          <a:noFill/>
        </p:spPr>
        <p:txBody>
          <a:bodyPr wrap="square" rtlCol="0">
            <a:spAutoFit/>
          </a:bodyPr>
          <a:lstStyle/>
          <a:p>
            <a:pPr algn="ctr"/>
            <a:r>
              <a:rPr lang="en-US" sz="2667" dirty="0">
                <a:solidFill>
                  <a:srgbClr val="0070C0"/>
                </a:solidFill>
                <a:latin typeface="Courier" pitchFamily="2" charset="0"/>
              </a:rPr>
              <a:t>T-T-T----</a:t>
            </a:r>
          </a:p>
        </p:txBody>
      </p:sp>
      <p:grpSp>
        <p:nvGrpSpPr>
          <p:cNvPr id="36" name="Group 35">
            <a:extLst>
              <a:ext uri="{FF2B5EF4-FFF2-40B4-BE49-F238E27FC236}">
                <a16:creationId xmlns:a16="http://schemas.microsoft.com/office/drawing/2014/main" id="{F9756628-4EE8-E143-A4D8-078AA871A7E0}"/>
              </a:ext>
            </a:extLst>
          </p:cNvPr>
          <p:cNvGrpSpPr/>
          <p:nvPr/>
        </p:nvGrpSpPr>
        <p:grpSpPr>
          <a:xfrm>
            <a:off x="2644689" y="4841018"/>
            <a:ext cx="8532765" cy="1125318"/>
            <a:chOff x="1475441" y="4871812"/>
            <a:chExt cx="8532765" cy="1125318"/>
          </a:xfrm>
        </p:grpSpPr>
        <p:sp>
          <p:nvSpPr>
            <p:cNvPr id="130" name="TextBox 129">
              <a:extLst>
                <a:ext uri="{FF2B5EF4-FFF2-40B4-BE49-F238E27FC236}">
                  <a16:creationId xmlns:a16="http://schemas.microsoft.com/office/drawing/2014/main" id="{75EFE75B-F653-384C-A544-C56B0EFD8E9D}"/>
                </a:ext>
              </a:extLst>
            </p:cNvPr>
            <p:cNvSpPr txBox="1"/>
            <p:nvPr/>
          </p:nvSpPr>
          <p:spPr>
            <a:xfrm>
              <a:off x="2846149" y="5038291"/>
              <a:ext cx="7144512" cy="502766"/>
            </a:xfrm>
            <a:prstGeom prst="rect">
              <a:avLst/>
            </a:prstGeom>
            <a:noFill/>
          </p:spPr>
          <p:txBody>
            <a:bodyPr wrap="square" rtlCol="0">
              <a:spAutoFit/>
            </a:bodyPr>
            <a:lstStyle/>
            <a:p>
              <a:r>
                <a:rPr lang="en-US" sz="2667" dirty="0">
                  <a:latin typeface="Courier" pitchFamily="2" charset="0"/>
                </a:rPr>
                <a:t>A</a:t>
              </a:r>
              <a:r>
                <a:rPr lang="en-US" sz="2667" dirty="0">
                  <a:solidFill>
                    <a:srgbClr val="FF0000"/>
                  </a:solidFill>
                  <a:latin typeface="Courier" pitchFamily="2" charset="0"/>
                </a:rPr>
                <a:t>T</a:t>
              </a:r>
              <a:r>
                <a:rPr lang="en-US" sz="2667" dirty="0">
                  <a:latin typeface="Courier" pitchFamily="2" charset="0"/>
                </a:rPr>
                <a:t>G</a:t>
              </a:r>
              <a:r>
                <a:rPr lang="en-US" sz="2667" dirty="0">
                  <a:solidFill>
                    <a:srgbClr val="FF0000"/>
                  </a:solidFill>
                  <a:latin typeface="Courier" pitchFamily="2" charset="0"/>
                </a:rPr>
                <a:t>T</a:t>
              </a:r>
              <a:r>
                <a:rPr lang="en-US" sz="2667" dirty="0">
                  <a:latin typeface="Courier" pitchFamily="2" charset="0"/>
                </a:rPr>
                <a:t>A</a:t>
              </a:r>
              <a:r>
                <a:rPr lang="en-US" sz="2667" dirty="0">
                  <a:solidFill>
                    <a:srgbClr val="FF0000"/>
                  </a:solidFill>
                  <a:latin typeface="Courier" pitchFamily="2" charset="0"/>
                </a:rPr>
                <a:t>T</a:t>
              </a:r>
              <a:r>
                <a:rPr lang="en-US" sz="2667" dirty="0">
                  <a:latin typeface="Courier" pitchFamily="2" charset="0"/>
                </a:rPr>
                <a:t>GTTTGAGAGCGAGANGG</a:t>
              </a:r>
            </a:p>
          </p:txBody>
        </p:sp>
        <p:cxnSp>
          <p:nvCxnSpPr>
            <p:cNvPr id="131" name="Straight Connector 130">
              <a:extLst>
                <a:ext uri="{FF2B5EF4-FFF2-40B4-BE49-F238E27FC236}">
                  <a16:creationId xmlns:a16="http://schemas.microsoft.com/office/drawing/2014/main" id="{9F850B1E-EC56-5748-973B-629239509482}"/>
                </a:ext>
              </a:extLst>
            </p:cNvPr>
            <p:cNvCxnSpPr>
              <a:cxnSpLocks/>
            </p:cNvCxnSpPr>
            <p:nvPr/>
          </p:nvCxnSpPr>
          <p:spPr>
            <a:xfrm>
              <a:off x="1501549" y="5289850"/>
              <a:ext cx="1389888" cy="0"/>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sp>
          <p:nvSpPr>
            <p:cNvPr id="133" name="TextBox 132">
              <a:extLst>
                <a:ext uri="{FF2B5EF4-FFF2-40B4-BE49-F238E27FC236}">
                  <a16:creationId xmlns:a16="http://schemas.microsoft.com/office/drawing/2014/main" id="{3CE19D6A-7878-4148-9715-0B094047104A}"/>
                </a:ext>
              </a:extLst>
            </p:cNvPr>
            <p:cNvSpPr txBox="1"/>
            <p:nvPr/>
          </p:nvSpPr>
          <p:spPr>
            <a:xfrm>
              <a:off x="2863694" y="5351609"/>
              <a:ext cx="7144512" cy="502766"/>
            </a:xfrm>
            <a:prstGeom prst="rect">
              <a:avLst/>
            </a:prstGeom>
            <a:noFill/>
          </p:spPr>
          <p:txBody>
            <a:bodyPr wrap="square" rtlCol="0">
              <a:spAutoFit/>
            </a:bodyPr>
            <a:lstStyle/>
            <a:p>
              <a:r>
                <a:rPr lang="en-US" sz="2667" dirty="0">
                  <a:latin typeface="Courier" pitchFamily="2" charset="0"/>
                </a:rPr>
                <a:t>T</a:t>
              </a:r>
              <a:r>
                <a:rPr lang="en-US" sz="2667" dirty="0">
                  <a:solidFill>
                    <a:srgbClr val="FF0000"/>
                  </a:solidFill>
                  <a:latin typeface="Courier" pitchFamily="2" charset="0"/>
                </a:rPr>
                <a:t>A</a:t>
              </a:r>
              <a:r>
                <a:rPr lang="en-US" sz="2667" dirty="0">
                  <a:latin typeface="Courier" pitchFamily="2" charset="0"/>
                </a:rPr>
                <a:t>C</a:t>
              </a:r>
              <a:r>
                <a:rPr lang="en-US" sz="2667" dirty="0">
                  <a:solidFill>
                    <a:srgbClr val="FF0000"/>
                  </a:solidFill>
                  <a:latin typeface="Courier" pitchFamily="2" charset="0"/>
                </a:rPr>
                <a:t>A</a:t>
              </a:r>
              <a:r>
                <a:rPr lang="en-US" sz="2667" dirty="0">
                  <a:latin typeface="Courier" pitchFamily="2" charset="0"/>
                </a:rPr>
                <a:t>T</a:t>
              </a:r>
              <a:r>
                <a:rPr lang="en-US" sz="2667" dirty="0">
                  <a:solidFill>
                    <a:srgbClr val="FF0000"/>
                  </a:solidFill>
                  <a:latin typeface="Courier" pitchFamily="2" charset="0"/>
                </a:rPr>
                <a:t>A</a:t>
              </a:r>
              <a:r>
                <a:rPr lang="en-US" sz="2667" dirty="0">
                  <a:latin typeface="Courier" pitchFamily="2" charset="0"/>
                </a:rPr>
                <a:t>CAAACTCTCGCTCTNCC</a:t>
              </a:r>
            </a:p>
          </p:txBody>
        </p:sp>
        <p:cxnSp>
          <p:nvCxnSpPr>
            <p:cNvPr id="134" name="Straight Connector 133">
              <a:extLst>
                <a:ext uri="{FF2B5EF4-FFF2-40B4-BE49-F238E27FC236}">
                  <a16:creationId xmlns:a16="http://schemas.microsoft.com/office/drawing/2014/main" id="{F7405CD6-74D1-2543-87DA-56659C1568D9}"/>
                </a:ext>
              </a:extLst>
            </p:cNvPr>
            <p:cNvCxnSpPr/>
            <p:nvPr/>
          </p:nvCxnSpPr>
          <p:spPr>
            <a:xfrm>
              <a:off x="7701210" y="5308508"/>
              <a:ext cx="1389888" cy="0"/>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35" name="Straight Connector 134">
              <a:extLst>
                <a:ext uri="{FF2B5EF4-FFF2-40B4-BE49-F238E27FC236}">
                  <a16:creationId xmlns:a16="http://schemas.microsoft.com/office/drawing/2014/main" id="{247DA8DB-D8AC-4E49-9885-5A433465B0E9}"/>
                </a:ext>
              </a:extLst>
            </p:cNvPr>
            <p:cNvCxnSpPr/>
            <p:nvPr/>
          </p:nvCxnSpPr>
          <p:spPr>
            <a:xfrm>
              <a:off x="7701210" y="5594702"/>
              <a:ext cx="1389888" cy="0"/>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sp>
          <p:nvSpPr>
            <p:cNvPr id="162" name="TextBox 161">
              <a:extLst>
                <a:ext uri="{FF2B5EF4-FFF2-40B4-BE49-F238E27FC236}">
                  <a16:creationId xmlns:a16="http://schemas.microsoft.com/office/drawing/2014/main" id="{C79DC85B-8B8C-3C4C-A2E6-974F0BD4C62D}"/>
                </a:ext>
              </a:extLst>
            </p:cNvPr>
            <p:cNvSpPr txBox="1"/>
            <p:nvPr/>
          </p:nvSpPr>
          <p:spPr>
            <a:xfrm>
              <a:off x="1475441" y="4911495"/>
              <a:ext cx="1080813" cy="387927"/>
            </a:xfrm>
            <a:prstGeom prst="rect">
              <a:avLst/>
            </a:prstGeom>
            <a:noFill/>
          </p:spPr>
          <p:txBody>
            <a:bodyPr wrap="square" rtlCol="0">
              <a:spAutoFit/>
            </a:bodyPr>
            <a:lstStyle/>
            <a:p>
              <a:r>
                <a:rPr lang="en-US" sz="1921" dirty="0"/>
                <a:t>5’</a:t>
              </a:r>
            </a:p>
          </p:txBody>
        </p:sp>
        <p:sp>
          <p:nvSpPr>
            <p:cNvPr id="163" name="TextBox 162">
              <a:extLst>
                <a:ext uri="{FF2B5EF4-FFF2-40B4-BE49-F238E27FC236}">
                  <a16:creationId xmlns:a16="http://schemas.microsoft.com/office/drawing/2014/main" id="{C722ABA6-11B2-E742-AF11-EF06C1C94D0A}"/>
                </a:ext>
              </a:extLst>
            </p:cNvPr>
            <p:cNvSpPr txBox="1"/>
            <p:nvPr/>
          </p:nvSpPr>
          <p:spPr>
            <a:xfrm>
              <a:off x="1475441" y="5609203"/>
              <a:ext cx="1080813" cy="387927"/>
            </a:xfrm>
            <a:prstGeom prst="rect">
              <a:avLst/>
            </a:prstGeom>
            <a:noFill/>
          </p:spPr>
          <p:txBody>
            <a:bodyPr wrap="square" rtlCol="0">
              <a:spAutoFit/>
            </a:bodyPr>
            <a:lstStyle/>
            <a:p>
              <a:r>
                <a:rPr lang="en-US" sz="1921" dirty="0"/>
                <a:t>3’</a:t>
              </a:r>
            </a:p>
          </p:txBody>
        </p:sp>
        <p:cxnSp>
          <p:nvCxnSpPr>
            <p:cNvPr id="172" name="Straight Connector 171">
              <a:extLst>
                <a:ext uri="{FF2B5EF4-FFF2-40B4-BE49-F238E27FC236}">
                  <a16:creationId xmlns:a16="http://schemas.microsoft.com/office/drawing/2014/main" id="{E12C1344-11AE-A04A-8E56-1101C0529D5C}"/>
                </a:ext>
              </a:extLst>
            </p:cNvPr>
            <p:cNvCxnSpPr>
              <a:cxnSpLocks/>
            </p:cNvCxnSpPr>
            <p:nvPr/>
          </p:nvCxnSpPr>
          <p:spPr>
            <a:xfrm>
              <a:off x="1490298" y="5603890"/>
              <a:ext cx="1373396" cy="0"/>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sp>
          <p:nvSpPr>
            <p:cNvPr id="174" name="TextBox 173">
              <a:extLst>
                <a:ext uri="{FF2B5EF4-FFF2-40B4-BE49-F238E27FC236}">
                  <a16:creationId xmlns:a16="http://schemas.microsoft.com/office/drawing/2014/main" id="{E56E7491-7D03-004C-9DFF-FD566161F3B8}"/>
                </a:ext>
              </a:extLst>
            </p:cNvPr>
            <p:cNvSpPr txBox="1"/>
            <p:nvPr/>
          </p:nvSpPr>
          <p:spPr>
            <a:xfrm>
              <a:off x="8836559" y="4871812"/>
              <a:ext cx="1080813" cy="387927"/>
            </a:xfrm>
            <a:prstGeom prst="rect">
              <a:avLst/>
            </a:prstGeom>
            <a:noFill/>
          </p:spPr>
          <p:txBody>
            <a:bodyPr wrap="square" rtlCol="0">
              <a:spAutoFit/>
            </a:bodyPr>
            <a:lstStyle/>
            <a:p>
              <a:r>
                <a:rPr lang="en-US" sz="1921" dirty="0"/>
                <a:t>3’</a:t>
              </a:r>
            </a:p>
          </p:txBody>
        </p:sp>
        <p:sp>
          <p:nvSpPr>
            <p:cNvPr id="175" name="TextBox 174">
              <a:extLst>
                <a:ext uri="{FF2B5EF4-FFF2-40B4-BE49-F238E27FC236}">
                  <a16:creationId xmlns:a16="http://schemas.microsoft.com/office/drawing/2014/main" id="{F792125E-BEA5-7149-902C-CE5B30CC33B0}"/>
                </a:ext>
              </a:extLst>
            </p:cNvPr>
            <p:cNvSpPr txBox="1"/>
            <p:nvPr/>
          </p:nvSpPr>
          <p:spPr>
            <a:xfrm>
              <a:off x="8836559" y="5541057"/>
              <a:ext cx="1080813" cy="387927"/>
            </a:xfrm>
            <a:prstGeom prst="rect">
              <a:avLst/>
            </a:prstGeom>
            <a:noFill/>
          </p:spPr>
          <p:txBody>
            <a:bodyPr wrap="square" rtlCol="0">
              <a:spAutoFit/>
            </a:bodyPr>
            <a:lstStyle/>
            <a:p>
              <a:r>
                <a:rPr lang="en-US" sz="1921" dirty="0"/>
                <a:t>5’</a:t>
              </a:r>
            </a:p>
          </p:txBody>
        </p:sp>
      </p:grpSp>
      <p:sp>
        <p:nvSpPr>
          <p:cNvPr id="176" name="TextBox 175">
            <a:extLst>
              <a:ext uri="{FF2B5EF4-FFF2-40B4-BE49-F238E27FC236}">
                <a16:creationId xmlns:a16="http://schemas.microsoft.com/office/drawing/2014/main" id="{51BF4BEB-5B98-1C46-ABF5-6C869A4D8E43}"/>
              </a:ext>
            </a:extLst>
          </p:cNvPr>
          <p:cNvSpPr txBox="1"/>
          <p:nvPr/>
        </p:nvSpPr>
        <p:spPr>
          <a:xfrm>
            <a:off x="1844156" y="434464"/>
            <a:ext cx="2875601" cy="338554"/>
          </a:xfrm>
          <a:prstGeom prst="rect">
            <a:avLst/>
          </a:prstGeom>
          <a:noFill/>
        </p:spPr>
        <p:txBody>
          <a:bodyPr wrap="square" rtlCol="0">
            <a:spAutoFit/>
          </a:bodyPr>
          <a:lstStyle/>
          <a:p>
            <a:pPr algn="ctr"/>
            <a:r>
              <a:rPr lang="en-US" sz="1600" dirty="0">
                <a:solidFill>
                  <a:srgbClr val="0070C0"/>
                </a:solidFill>
              </a:rPr>
              <a:t>C-&gt;T edited strand</a:t>
            </a:r>
          </a:p>
        </p:txBody>
      </p:sp>
      <p:cxnSp>
        <p:nvCxnSpPr>
          <p:cNvPr id="177" name="Straight Arrow Connector 176">
            <a:extLst>
              <a:ext uri="{FF2B5EF4-FFF2-40B4-BE49-F238E27FC236}">
                <a16:creationId xmlns:a16="http://schemas.microsoft.com/office/drawing/2014/main" id="{FB2567BA-5DD0-F047-9546-923968B5C773}"/>
              </a:ext>
            </a:extLst>
          </p:cNvPr>
          <p:cNvCxnSpPr>
            <a:cxnSpLocks/>
          </p:cNvCxnSpPr>
          <p:nvPr/>
        </p:nvCxnSpPr>
        <p:spPr>
          <a:xfrm flipH="1" flipV="1">
            <a:off x="3334898" y="917059"/>
            <a:ext cx="905684" cy="803765"/>
          </a:xfrm>
          <a:prstGeom prst="straightConnector1">
            <a:avLst/>
          </a:prstGeom>
          <a:ln w="28575">
            <a:solidFill>
              <a:srgbClr val="0070C0"/>
            </a:solidFill>
            <a:prstDash val="sysDot"/>
            <a:tailEnd type="triangle"/>
          </a:ln>
        </p:spPr>
        <p:style>
          <a:lnRef idx="1">
            <a:schemeClr val="accent1"/>
          </a:lnRef>
          <a:fillRef idx="0">
            <a:schemeClr val="accent1"/>
          </a:fillRef>
          <a:effectRef idx="0">
            <a:schemeClr val="accent1"/>
          </a:effectRef>
          <a:fontRef idx="minor">
            <a:schemeClr val="tx1"/>
          </a:fontRef>
        </p:style>
      </p:cxnSp>
      <p:sp>
        <p:nvSpPr>
          <p:cNvPr id="178" name="TextBox 177">
            <a:extLst>
              <a:ext uri="{FF2B5EF4-FFF2-40B4-BE49-F238E27FC236}">
                <a16:creationId xmlns:a16="http://schemas.microsoft.com/office/drawing/2014/main" id="{B2EB8AF6-B48B-5645-8673-191E9560BFAB}"/>
              </a:ext>
            </a:extLst>
          </p:cNvPr>
          <p:cNvSpPr txBox="1"/>
          <p:nvPr/>
        </p:nvSpPr>
        <p:spPr>
          <a:xfrm>
            <a:off x="473707" y="1509476"/>
            <a:ext cx="1690385" cy="338554"/>
          </a:xfrm>
          <a:prstGeom prst="rect">
            <a:avLst/>
          </a:prstGeom>
          <a:noFill/>
        </p:spPr>
        <p:txBody>
          <a:bodyPr wrap="square" rtlCol="0">
            <a:spAutoFit/>
          </a:bodyPr>
          <a:lstStyle/>
          <a:p>
            <a:r>
              <a:rPr lang="en-US" sz="1600" dirty="0"/>
              <a:t>Editing process</a:t>
            </a:r>
          </a:p>
        </p:txBody>
      </p:sp>
      <p:sp>
        <p:nvSpPr>
          <p:cNvPr id="179" name="TextBox 178">
            <a:extLst>
              <a:ext uri="{FF2B5EF4-FFF2-40B4-BE49-F238E27FC236}">
                <a16:creationId xmlns:a16="http://schemas.microsoft.com/office/drawing/2014/main" id="{5AB1CC4E-A4B7-B948-92D1-78B00B5B727F}"/>
              </a:ext>
            </a:extLst>
          </p:cNvPr>
          <p:cNvSpPr txBox="1"/>
          <p:nvPr/>
        </p:nvSpPr>
        <p:spPr>
          <a:xfrm>
            <a:off x="473707" y="5241340"/>
            <a:ext cx="1690385" cy="338554"/>
          </a:xfrm>
          <a:prstGeom prst="rect">
            <a:avLst/>
          </a:prstGeom>
          <a:noFill/>
        </p:spPr>
        <p:txBody>
          <a:bodyPr wrap="square" rtlCol="0">
            <a:spAutoFit/>
          </a:bodyPr>
          <a:lstStyle/>
          <a:p>
            <a:r>
              <a:rPr lang="en-US" sz="1600" dirty="0"/>
              <a:t>Edited dsDNA</a:t>
            </a:r>
          </a:p>
        </p:txBody>
      </p:sp>
    </p:spTree>
    <p:extLst>
      <p:ext uri="{BB962C8B-B14F-4D97-AF65-F5344CB8AC3E}">
        <p14:creationId xmlns:p14="http://schemas.microsoft.com/office/powerpoint/2010/main" val="15782652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D5799CD0-411F-B345-9EC0-B940A4EF38BC}"/>
              </a:ext>
            </a:extLst>
          </p:cNvPr>
          <p:cNvSpPr txBox="1"/>
          <p:nvPr/>
        </p:nvSpPr>
        <p:spPr>
          <a:xfrm>
            <a:off x="3151629" y="1598881"/>
            <a:ext cx="7144512" cy="502766"/>
          </a:xfrm>
          <a:prstGeom prst="rect">
            <a:avLst/>
          </a:prstGeom>
          <a:noFill/>
          <a:ln>
            <a:noFill/>
          </a:ln>
        </p:spPr>
        <p:txBody>
          <a:bodyPr wrap="square" rtlCol="0">
            <a:spAutoFit/>
          </a:bodyPr>
          <a:lstStyle/>
          <a:p>
            <a:r>
              <a:rPr lang="en-US" sz="2667" dirty="0">
                <a:latin typeface="Courier" pitchFamily="2" charset="0"/>
              </a:rPr>
              <a:t>A</a:t>
            </a:r>
            <a:r>
              <a:rPr lang="en-US" sz="2667" dirty="0">
                <a:solidFill>
                  <a:srgbClr val="F89051"/>
                </a:solidFill>
                <a:latin typeface="Courier" pitchFamily="2" charset="0"/>
              </a:rPr>
              <a:t>CG</a:t>
            </a:r>
            <a:r>
              <a:rPr lang="en-US" sz="2667" dirty="0">
                <a:solidFill>
                  <a:srgbClr val="FF0000"/>
                </a:solidFill>
                <a:latin typeface="Courier" pitchFamily="2" charset="0"/>
              </a:rPr>
              <a:t>CACGT</a:t>
            </a:r>
            <a:r>
              <a:rPr lang="en-US" sz="2667" dirty="0">
                <a:solidFill>
                  <a:srgbClr val="F89051"/>
                </a:solidFill>
                <a:latin typeface="Courier" pitchFamily="2" charset="0"/>
              </a:rPr>
              <a:t>TT</a:t>
            </a:r>
            <a:r>
              <a:rPr lang="en-US" sz="2667" dirty="0">
                <a:latin typeface="Courier" pitchFamily="2" charset="0"/>
              </a:rPr>
              <a:t>GAGAGC</a:t>
            </a:r>
            <a:r>
              <a:rPr lang="en-US" sz="2667" dirty="0">
                <a:solidFill>
                  <a:schemeClr val="accent6">
                    <a:lumMod val="75000"/>
                  </a:schemeClr>
                </a:solidFill>
                <a:latin typeface="Courier" pitchFamily="2" charset="0"/>
              </a:rPr>
              <a:t>G</a:t>
            </a:r>
            <a:r>
              <a:rPr lang="en-US" sz="2667" dirty="0">
                <a:latin typeface="Courier" pitchFamily="2" charset="0"/>
              </a:rPr>
              <a:t>AGA</a:t>
            </a:r>
          </a:p>
        </p:txBody>
      </p:sp>
      <p:cxnSp>
        <p:nvCxnSpPr>
          <p:cNvPr id="7" name="Straight Connector 6">
            <a:extLst>
              <a:ext uri="{FF2B5EF4-FFF2-40B4-BE49-F238E27FC236}">
                <a16:creationId xmlns:a16="http://schemas.microsoft.com/office/drawing/2014/main" id="{D841051F-183B-1346-A02C-CF36ACF4759D}"/>
              </a:ext>
            </a:extLst>
          </p:cNvPr>
          <p:cNvCxnSpPr>
            <a:cxnSpLocks/>
          </p:cNvCxnSpPr>
          <p:nvPr/>
        </p:nvCxnSpPr>
        <p:spPr>
          <a:xfrm>
            <a:off x="1807029" y="1850440"/>
            <a:ext cx="1389888" cy="0"/>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0" name="Straight Connector 9">
            <a:extLst>
              <a:ext uri="{FF2B5EF4-FFF2-40B4-BE49-F238E27FC236}">
                <a16:creationId xmlns:a16="http://schemas.microsoft.com/office/drawing/2014/main" id="{AEDBA500-1C58-104D-92B3-115A3E55122A}"/>
              </a:ext>
            </a:extLst>
          </p:cNvPr>
          <p:cNvCxnSpPr/>
          <p:nvPr/>
        </p:nvCxnSpPr>
        <p:spPr>
          <a:xfrm>
            <a:off x="7998911" y="1849808"/>
            <a:ext cx="1389888" cy="0"/>
          </a:xfrm>
          <a:prstGeom prst="line">
            <a:avLst/>
          </a:prstGeom>
          <a:ln w="2222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3" name="Straight Arrow Connector 12">
            <a:extLst>
              <a:ext uri="{FF2B5EF4-FFF2-40B4-BE49-F238E27FC236}">
                <a16:creationId xmlns:a16="http://schemas.microsoft.com/office/drawing/2014/main" id="{A67E4213-644B-CC45-9A9D-788054DD49C3}"/>
              </a:ext>
            </a:extLst>
          </p:cNvPr>
          <p:cNvCxnSpPr>
            <a:cxnSpLocks/>
          </p:cNvCxnSpPr>
          <p:nvPr/>
        </p:nvCxnSpPr>
        <p:spPr>
          <a:xfrm flipV="1">
            <a:off x="7412153" y="1244890"/>
            <a:ext cx="0" cy="408949"/>
          </a:xfrm>
          <a:prstGeom prst="straightConnector1">
            <a:avLst/>
          </a:prstGeom>
          <a:ln w="28575">
            <a:solidFill>
              <a:schemeClr val="accent4">
                <a:lumMod val="7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98DDB1EC-58EF-AB48-B21A-C2E4170462F8}"/>
              </a:ext>
            </a:extLst>
          </p:cNvPr>
          <p:cNvSpPr txBox="1"/>
          <p:nvPr/>
        </p:nvSpPr>
        <p:spPr>
          <a:xfrm>
            <a:off x="6940868" y="540589"/>
            <a:ext cx="942570" cy="584775"/>
          </a:xfrm>
          <a:prstGeom prst="rect">
            <a:avLst/>
          </a:prstGeom>
          <a:noFill/>
        </p:spPr>
        <p:txBody>
          <a:bodyPr wrap="square" rtlCol="0">
            <a:spAutoFit/>
          </a:bodyPr>
          <a:lstStyle/>
          <a:p>
            <a:pPr algn="ctr"/>
            <a:r>
              <a:rPr lang="en-US" sz="1600" dirty="0">
                <a:solidFill>
                  <a:srgbClr val="FFC000"/>
                </a:solidFill>
              </a:rPr>
              <a:t>PAM site</a:t>
            </a:r>
          </a:p>
          <a:p>
            <a:pPr algn="ctr"/>
            <a:r>
              <a:rPr lang="en-US" sz="1600" dirty="0">
                <a:solidFill>
                  <a:srgbClr val="FFC000"/>
                </a:solidFill>
              </a:rPr>
              <a:t>(0)</a:t>
            </a:r>
          </a:p>
        </p:txBody>
      </p:sp>
      <p:sp>
        <p:nvSpPr>
          <p:cNvPr id="76" name="TextBox 75">
            <a:extLst>
              <a:ext uri="{FF2B5EF4-FFF2-40B4-BE49-F238E27FC236}">
                <a16:creationId xmlns:a16="http://schemas.microsoft.com/office/drawing/2014/main" id="{3521132D-064C-F841-8934-E343B5DC7D1C}"/>
              </a:ext>
            </a:extLst>
          </p:cNvPr>
          <p:cNvSpPr txBox="1"/>
          <p:nvPr/>
        </p:nvSpPr>
        <p:spPr>
          <a:xfrm>
            <a:off x="1780921" y="1472085"/>
            <a:ext cx="1080813" cy="387927"/>
          </a:xfrm>
          <a:prstGeom prst="rect">
            <a:avLst/>
          </a:prstGeom>
          <a:noFill/>
        </p:spPr>
        <p:txBody>
          <a:bodyPr wrap="square" rtlCol="0">
            <a:spAutoFit/>
          </a:bodyPr>
          <a:lstStyle/>
          <a:p>
            <a:r>
              <a:rPr lang="en-US" sz="1921" dirty="0"/>
              <a:t>5’</a:t>
            </a:r>
          </a:p>
        </p:txBody>
      </p:sp>
      <p:sp>
        <p:nvSpPr>
          <p:cNvPr id="79" name="TextBox 78">
            <a:extLst>
              <a:ext uri="{FF2B5EF4-FFF2-40B4-BE49-F238E27FC236}">
                <a16:creationId xmlns:a16="http://schemas.microsoft.com/office/drawing/2014/main" id="{303CB4A4-B92B-2C4C-B134-3036AB4706EB}"/>
              </a:ext>
            </a:extLst>
          </p:cNvPr>
          <p:cNvSpPr txBox="1"/>
          <p:nvPr/>
        </p:nvSpPr>
        <p:spPr>
          <a:xfrm>
            <a:off x="9129185" y="1464370"/>
            <a:ext cx="1080813" cy="387927"/>
          </a:xfrm>
          <a:prstGeom prst="rect">
            <a:avLst/>
          </a:prstGeom>
          <a:noFill/>
        </p:spPr>
        <p:txBody>
          <a:bodyPr wrap="square" rtlCol="0">
            <a:spAutoFit/>
          </a:bodyPr>
          <a:lstStyle/>
          <a:p>
            <a:r>
              <a:rPr lang="en-US" sz="1921" dirty="0"/>
              <a:t>3’</a:t>
            </a:r>
          </a:p>
        </p:txBody>
      </p:sp>
      <p:sp>
        <p:nvSpPr>
          <p:cNvPr id="106" name="TextBox 105">
            <a:extLst>
              <a:ext uri="{FF2B5EF4-FFF2-40B4-BE49-F238E27FC236}">
                <a16:creationId xmlns:a16="http://schemas.microsoft.com/office/drawing/2014/main" id="{2E7931AB-4DDC-1C4B-95F6-9E1E53E0CA0D}"/>
              </a:ext>
            </a:extLst>
          </p:cNvPr>
          <p:cNvSpPr txBox="1"/>
          <p:nvPr/>
        </p:nvSpPr>
        <p:spPr>
          <a:xfrm>
            <a:off x="7229814" y="1595570"/>
            <a:ext cx="942569" cy="502766"/>
          </a:xfrm>
          <a:prstGeom prst="rect">
            <a:avLst/>
          </a:prstGeom>
          <a:noFill/>
        </p:spPr>
        <p:txBody>
          <a:bodyPr wrap="square" rtlCol="0">
            <a:spAutoFit/>
          </a:bodyPr>
          <a:lstStyle/>
          <a:p>
            <a:r>
              <a:rPr lang="en-US" sz="2667" dirty="0">
                <a:solidFill>
                  <a:schemeClr val="accent4">
                    <a:lumMod val="60000"/>
                    <a:lumOff val="40000"/>
                  </a:schemeClr>
                </a:solidFill>
                <a:latin typeface="Courier" pitchFamily="2" charset="0"/>
              </a:rPr>
              <a:t>NGG</a:t>
            </a:r>
          </a:p>
        </p:txBody>
      </p:sp>
      <p:cxnSp>
        <p:nvCxnSpPr>
          <p:cNvPr id="85" name="Straight Arrow Connector 84">
            <a:extLst>
              <a:ext uri="{FF2B5EF4-FFF2-40B4-BE49-F238E27FC236}">
                <a16:creationId xmlns:a16="http://schemas.microsoft.com/office/drawing/2014/main" id="{876FFAD5-D68D-604F-9507-3ED3F29C34B2}"/>
              </a:ext>
            </a:extLst>
          </p:cNvPr>
          <p:cNvCxnSpPr>
            <a:cxnSpLocks/>
          </p:cNvCxnSpPr>
          <p:nvPr/>
        </p:nvCxnSpPr>
        <p:spPr>
          <a:xfrm flipV="1">
            <a:off x="4367525" y="1244890"/>
            <a:ext cx="0" cy="408949"/>
          </a:xfrm>
          <a:prstGeom prst="straightConnector1">
            <a:avLst/>
          </a:prstGeom>
          <a:ln w="28575">
            <a:solidFill>
              <a:srgbClr val="FF0000"/>
            </a:solidFill>
            <a:tailEnd type="triangle"/>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4985576-AC1C-4243-A81B-02950D5E1D51}"/>
              </a:ext>
            </a:extLst>
          </p:cNvPr>
          <p:cNvSpPr txBox="1"/>
          <p:nvPr/>
        </p:nvSpPr>
        <p:spPr>
          <a:xfrm>
            <a:off x="3545482" y="540589"/>
            <a:ext cx="1690385" cy="584775"/>
          </a:xfrm>
          <a:prstGeom prst="rect">
            <a:avLst/>
          </a:prstGeom>
          <a:noFill/>
        </p:spPr>
        <p:txBody>
          <a:bodyPr wrap="square" rtlCol="0">
            <a:spAutoFit/>
          </a:bodyPr>
          <a:lstStyle/>
          <a:p>
            <a:pPr algn="ctr"/>
            <a:r>
              <a:rPr lang="en-US" sz="1600" dirty="0">
                <a:solidFill>
                  <a:srgbClr val="FF0000"/>
                </a:solidFill>
              </a:rPr>
              <a:t>Editing site</a:t>
            </a:r>
          </a:p>
          <a:p>
            <a:pPr algn="ctr"/>
            <a:r>
              <a:rPr lang="en-US" sz="1600" dirty="0">
                <a:solidFill>
                  <a:srgbClr val="FF0000"/>
                </a:solidFill>
              </a:rPr>
              <a:t>(-15bp)</a:t>
            </a:r>
          </a:p>
        </p:txBody>
      </p:sp>
      <p:cxnSp>
        <p:nvCxnSpPr>
          <p:cNvPr id="87" name="Straight Arrow Connector 86">
            <a:extLst>
              <a:ext uri="{FF2B5EF4-FFF2-40B4-BE49-F238E27FC236}">
                <a16:creationId xmlns:a16="http://schemas.microsoft.com/office/drawing/2014/main" id="{63D87E45-1921-A944-95D9-A3B420ECDD6A}"/>
              </a:ext>
            </a:extLst>
          </p:cNvPr>
          <p:cNvCxnSpPr>
            <a:cxnSpLocks/>
          </p:cNvCxnSpPr>
          <p:nvPr/>
        </p:nvCxnSpPr>
        <p:spPr>
          <a:xfrm flipV="1">
            <a:off x="6585754" y="1235739"/>
            <a:ext cx="0" cy="408949"/>
          </a:xfrm>
          <a:prstGeom prst="straightConnector1">
            <a:avLst/>
          </a:prstGeom>
          <a:ln w="28575">
            <a:solidFill>
              <a:schemeClr val="accent6">
                <a:lumMod val="7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88" name="TextBox 87">
            <a:extLst>
              <a:ext uri="{FF2B5EF4-FFF2-40B4-BE49-F238E27FC236}">
                <a16:creationId xmlns:a16="http://schemas.microsoft.com/office/drawing/2014/main" id="{3B934DE3-A257-8F4C-A885-392348826711}"/>
              </a:ext>
            </a:extLst>
          </p:cNvPr>
          <p:cNvSpPr txBox="1"/>
          <p:nvPr/>
        </p:nvSpPr>
        <p:spPr>
          <a:xfrm>
            <a:off x="6148043" y="540589"/>
            <a:ext cx="875422" cy="584775"/>
          </a:xfrm>
          <a:prstGeom prst="rect">
            <a:avLst/>
          </a:prstGeom>
          <a:noFill/>
        </p:spPr>
        <p:txBody>
          <a:bodyPr wrap="square" rtlCol="0">
            <a:spAutoFit/>
          </a:bodyPr>
          <a:lstStyle/>
          <a:p>
            <a:pPr algn="ctr"/>
            <a:r>
              <a:rPr lang="en-US" sz="1600" dirty="0">
                <a:solidFill>
                  <a:schemeClr val="accent6">
                    <a:lumMod val="75000"/>
                  </a:schemeClr>
                </a:solidFill>
              </a:rPr>
              <a:t>Cut site</a:t>
            </a:r>
          </a:p>
          <a:p>
            <a:pPr algn="ctr"/>
            <a:r>
              <a:rPr lang="en-US" sz="1600" dirty="0">
                <a:solidFill>
                  <a:schemeClr val="accent6">
                    <a:lumMod val="75000"/>
                  </a:schemeClr>
                </a:solidFill>
              </a:rPr>
              <a:t>(-4bp)</a:t>
            </a:r>
          </a:p>
        </p:txBody>
      </p:sp>
      <p:sp>
        <p:nvSpPr>
          <p:cNvPr id="90" name="TextBox 89">
            <a:extLst>
              <a:ext uri="{FF2B5EF4-FFF2-40B4-BE49-F238E27FC236}">
                <a16:creationId xmlns:a16="http://schemas.microsoft.com/office/drawing/2014/main" id="{A953B566-EF2A-CF44-9FF5-7A656769E9F3}"/>
              </a:ext>
            </a:extLst>
          </p:cNvPr>
          <p:cNvSpPr txBox="1"/>
          <p:nvPr/>
        </p:nvSpPr>
        <p:spPr>
          <a:xfrm>
            <a:off x="3019640" y="2396821"/>
            <a:ext cx="4722083" cy="338554"/>
          </a:xfrm>
          <a:prstGeom prst="rect">
            <a:avLst/>
          </a:prstGeom>
          <a:noFill/>
        </p:spPr>
        <p:txBody>
          <a:bodyPr wrap="square" rtlCol="0">
            <a:spAutoFit/>
          </a:bodyPr>
          <a:lstStyle/>
          <a:p>
            <a:pPr algn="ctr"/>
            <a:r>
              <a:rPr lang="en-US" sz="1600" dirty="0"/>
              <a:t>20nt spacer sequence</a:t>
            </a:r>
          </a:p>
        </p:txBody>
      </p:sp>
      <p:sp>
        <p:nvSpPr>
          <p:cNvPr id="91" name="Left Brace 90">
            <a:extLst>
              <a:ext uri="{FF2B5EF4-FFF2-40B4-BE49-F238E27FC236}">
                <a16:creationId xmlns:a16="http://schemas.microsoft.com/office/drawing/2014/main" id="{25C14406-4127-DF47-B0AB-507CDBC49B3F}"/>
              </a:ext>
            </a:extLst>
          </p:cNvPr>
          <p:cNvSpPr/>
          <p:nvPr/>
        </p:nvSpPr>
        <p:spPr>
          <a:xfrm rot="16200000">
            <a:off x="5089083" y="218037"/>
            <a:ext cx="315416" cy="4035500"/>
          </a:xfrm>
          <a:prstGeom prst="leftBrace">
            <a:avLst>
              <a:gd name="adj1" fmla="val 8333"/>
              <a:gd name="adj2" fmla="val 50799"/>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sz="1921" dirty="0"/>
          </a:p>
        </p:txBody>
      </p:sp>
      <p:sp>
        <p:nvSpPr>
          <p:cNvPr id="92" name="TextBox 91">
            <a:extLst>
              <a:ext uri="{FF2B5EF4-FFF2-40B4-BE49-F238E27FC236}">
                <a16:creationId xmlns:a16="http://schemas.microsoft.com/office/drawing/2014/main" id="{353D42E1-8096-4B4A-A5CA-8F7816D1DC02}"/>
              </a:ext>
            </a:extLst>
          </p:cNvPr>
          <p:cNvSpPr txBox="1"/>
          <p:nvPr/>
        </p:nvSpPr>
        <p:spPr>
          <a:xfrm>
            <a:off x="1104446" y="3137478"/>
            <a:ext cx="9026039" cy="2446824"/>
          </a:xfrm>
          <a:prstGeom prst="rect">
            <a:avLst/>
          </a:prstGeom>
          <a:noFill/>
        </p:spPr>
        <p:txBody>
          <a:bodyPr wrap="square" rtlCol="0">
            <a:spAutoFit/>
          </a:bodyPr>
          <a:lstStyle/>
          <a:p>
            <a:pPr marL="285750" indent="-285750">
              <a:buFontTx/>
              <a:buChar char="-"/>
            </a:pPr>
            <a:r>
              <a:rPr lang="en-US" sz="1700" dirty="0"/>
              <a:t>For CRISPRko, we use the cut site (4bp upstream of PAM sequence for Cas9) as the coordinate to identify representative amino acid </a:t>
            </a:r>
          </a:p>
          <a:p>
            <a:pPr marL="285750" indent="-285750">
              <a:buFontTx/>
              <a:buChar char="-"/>
            </a:pPr>
            <a:endParaRPr lang="en-US" sz="1700" dirty="0"/>
          </a:p>
          <a:p>
            <a:pPr marL="285750" indent="-285750">
              <a:buFontTx/>
              <a:buChar char="-"/>
            </a:pPr>
            <a:r>
              <a:rPr lang="en-US" sz="1700" dirty="0"/>
              <a:t>For CRISPRbe, we use the center of the optimal editing window (15bp upstream of PAM sequence) as the coordinate to identify the representative amino acid. This depends on the CRISPRbe system used.</a:t>
            </a:r>
          </a:p>
          <a:p>
            <a:pPr marL="285750" indent="-285750">
              <a:buFontTx/>
              <a:buChar char="-"/>
            </a:pPr>
            <a:endParaRPr lang="en-US" sz="1700" dirty="0"/>
          </a:p>
          <a:p>
            <a:pPr marL="285750" indent="-285750">
              <a:buFontTx/>
              <a:buChar char="-"/>
            </a:pPr>
            <a:r>
              <a:rPr lang="en-US" sz="1700" dirty="0"/>
              <a:t>Same sgRNA library used for the CRISPRko and CRISPR screens, yet different representative amino acids (or mRNA coordinates) must be used when plotting/analyzing data. </a:t>
            </a:r>
          </a:p>
        </p:txBody>
      </p:sp>
    </p:spTree>
    <p:extLst>
      <p:ext uri="{BB962C8B-B14F-4D97-AF65-F5344CB8AC3E}">
        <p14:creationId xmlns:p14="http://schemas.microsoft.com/office/powerpoint/2010/main" val="310225094"/>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300</TotalTime>
  <Words>162</Words>
  <Application>Microsoft Macintosh PowerPoint</Application>
  <PresentationFormat>Custom</PresentationFormat>
  <Paragraphs>41</Paragraphs>
  <Slides>2</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vt:i4>
      </vt:variant>
    </vt:vector>
  </HeadingPairs>
  <TitlesOfParts>
    <vt:vector size="7" baseType="lpstr">
      <vt:lpstr>Arial</vt:lpstr>
      <vt:lpstr>Calibri</vt:lpstr>
      <vt:lpstr>Calibri Light</vt:lpstr>
      <vt:lpstr>Courier</vt:lpstr>
      <vt:lpstr>Office Theme</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Jean-Philippe Fortin</dc:creator>
  <cp:lastModifiedBy>Jean-Philippe Fortin</cp:lastModifiedBy>
  <cp:revision>89</cp:revision>
  <cp:lastPrinted>2020-07-10T20:40:32Z</cp:lastPrinted>
  <dcterms:created xsi:type="dcterms:W3CDTF">2020-05-07T13:53:30Z</dcterms:created>
  <dcterms:modified xsi:type="dcterms:W3CDTF">2021-01-12T20:38:59Z</dcterms:modified>
</cp:coreProperties>
</file>

<file path=docProps/thumbnail.jpeg>
</file>